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69" r:id="rId1"/>
  </p:sldMasterIdLst>
  <p:notesMasterIdLst>
    <p:notesMasterId r:id="rId27"/>
  </p:notesMasterIdLst>
  <p:sldIdLst>
    <p:sldId id="256" r:id="rId2"/>
    <p:sldId id="263" r:id="rId3"/>
    <p:sldId id="309" r:id="rId4"/>
    <p:sldId id="260" r:id="rId5"/>
    <p:sldId id="269" r:id="rId6"/>
    <p:sldId id="304" r:id="rId7"/>
    <p:sldId id="307" r:id="rId8"/>
    <p:sldId id="261" r:id="rId9"/>
    <p:sldId id="278" r:id="rId10"/>
    <p:sldId id="310" r:id="rId11"/>
    <p:sldId id="266" r:id="rId12"/>
    <p:sldId id="270" r:id="rId13"/>
    <p:sldId id="311" r:id="rId14"/>
    <p:sldId id="317" r:id="rId15"/>
    <p:sldId id="312" r:id="rId16"/>
    <p:sldId id="318" r:id="rId17"/>
    <p:sldId id="303" r:id="rId18"/>
    <p:sldId id="314" r:id="rId19"/>
    <p:sldId id="271" r:id="rId20"/>
    <p:sldId id="273" r:id="rId21"/>
    <p:sldId id="319" r:id="rId22"/>
    <p:sldId id="277" r:id="rId23"/>
    <p:sldId id="286" r:id="rId24"/>
    <p:sldId id="313" r:id="rId25"/>
    <p:sldId id="268" r:id="rId26"/>
  </p:sldIdLst>
  <p:sldSz cx="9144000" cy="5143500" type="screen16x9"/>
  <p:notesSz cx="17348200" cy="97536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A08D"/>
    <a:srgbClr val="C8C5CA"/>
    <a:srgbClr val="D8C0B7"/>
    <a:srgbClr val="565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6D6C5DB-C828-46CF-AC83-B7F96D1A027A}">
  <a:tblStyle styleId="{46D6C5DB-C828-46CF-AC83-B7F96D1A027A}" styleName="Table_0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73"/>
    <p:restoredTop sz="94676"/>
  </p:normalViewPr>
  <p:slideViewPr>
    <p:cSldViewPr snapToGrid="0" snapToObjects="1">
      <p:cViewPr varScale="1">
        <p:scale>
          <a:sx n="90" d="100"/>
          <a:sy n="90" d="100"/>
        </p:scale>
        <p:origin x="106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894747" y="731500"/>
            <a:ext cx="115605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551" cy="43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4e3383f17a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24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4e3383f17a_0_56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4e3383f17a_0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24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4e3383f17a_0_370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0086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4e3383f17a_0_3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24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4e3383f17a_0_347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4e3383f17a_0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24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4e3383f17a_0_479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4cab6ae12d_0_88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24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4cab6ae12d_0_8853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87883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4cab6ae12d_0_88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24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4cab6ae12d_0_8853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83732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4cab6ae12d_0_88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24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4cab6ae12d_0_8853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91638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4e3383f17a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24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4e3383f17a_0_250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9955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4e3383f17a_0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24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4e3383f17a_0_375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35148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4e3383f17a_0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24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4e3383f17a_0_370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15976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4e3383f17a_0_4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24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4e3383f17a_0_492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4e3383f17a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24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4e3383f17a_0_275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4e3383f17a_0_4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24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4e3383f17a_0_467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4e3383f17a_0_3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24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4e3383f17a_0_347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84252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4cab6ae12d_0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24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4cab6ae12d_0_298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g4cab6ae12d_0_88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24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9" name="Google Shape;839;g4cab6ae12d_0_8893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4e3383f17a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24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4e3383f17a_0_250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43711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4e3383f17a_0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24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4e3383f17a_0_370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4e3383f17a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24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4e3383f17a_0_137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204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4e3383f17a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24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4e3383f17a_0_184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4e3383f17a_0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24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4e3383f17a_0_375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4cab6ae12d_0_88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24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4cab6ae12d_0_8853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4033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4cab6ae12d_0_88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24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4cab6ae12d_0_8853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0273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4e3383f17a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24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4e3383f17a_0_250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4cab6ae12d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24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" name="Google Shape;698;g4cab6ae12d_0_316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71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TLE OPENING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412076" y="-168328"/>
            <a:ext cx="8319900" cy="23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5600"/>
              <a:buNone/>
              <a:defRPr sz="5600" i="0" u="none" strike="noStrike" cap="none">
                <a:solidFill>
                  <a:srgbClr val="52525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700"/>
              <a:buNone/>
              <a:defRPr sz="900">
                <a:solidFill>
                  <a:srgbClr val="52525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700"/>
              <a:buNone/>
              <a:defRPr sz="900">
                <a:solidFill>
                  <a:srgbClr val="52525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700"/>
              <a:buNone/>
              <a:defRPr sz="900">
                <a:solidFill>
                  <a:srgbClr val="52525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700"/>
              <a:buNone/>
              <a:defRPr sz="900">
                <a:solidFill>
                  <a:srgbClr val="52525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700"/>
              <a:buNone/>
              <a:defRPr sz="900">
                <a:solidFill>
                  <a:srgbClr val="52525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700"/>
              <a:buNone/>
              <a:defRPr sz="900">
                <a:solidFill>
                  <a:srgbClr val="52525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700"/>
              <a:buNone/>
              <a:defRPr sz="900">
                <a:solidFill>
                  <a:srgbClr val="52525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700"/>
              <a:buNone/>
              <a:defRPr sz="900">
                <a:solidFill>
                  <a:srgbClr val="525252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335175" y="2444850"/>
            <a:ext cx="2473500" cy="1078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05">
          <p15:clr>
            <a:srgbClr val="F9AD4C"/>
          </p15:clr>
        </p15:guide>
        <p15:guide id="2" orient="horz" pos="1633">
          <p15:clr>
            <a:srgbClr val="F9AD4C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2">
  <p:cSld name="CUSTOM_7_1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6"/>
          <p:cNvSpPr/>
          <p:nvPr/>
        </p:nvSpPr>
        <p:spPr>
          <a:xfrm>
            <a:off x="260776" y="241102"/>
            <a:ext cx="1765800" cy="1835700"/>
          </a:xfrm>
          <a:prstGeom prst="rect">
            <a:avLst/>
          </a:prstGeom>
          <a:noFill/>
          <a:ln w="28575" cap="flat" cmpd="sng">
            <a:solidFill>
              <a:srgbClr val="DAC1B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8200" tIns="48200" rIns="48200" bIns="48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91" name="Google Shape;91;p16"/>
          <p:cNvSpPr txBox="1">
            <a:spLocks noGrp="1"/>
          </p:cNvSpPr>
          <p:nvPr>
            <p:ph type="title"/>
          </p:nvPr>
        </p:nvSpPr>
        <p:spPr>
          <a:xfrm>
            <a:off x="552729" y="511049"/>
            <a:ext cx="1403100" cy="69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&amp; SUBTITLE">
  <p:cSld name="CUSTOM_9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/>
          <p:nvPr userDrawn="1"/>
        </p:nvSpPr>
        <p:spPr>
          <a:xfrm>
            <a:off x="1614" y="0"/>
            <a:ext cx="9142500" cy="51435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94" name="Google Shape;94;p17"/>
          <p:cNvSpPr/>
          <p:nvPr/>
        </p:nvSpPr>
        <p:spPr>
          <a:xfrm>
            <a:off x="2496480" y="0"/>
            <a:ext cx="4220528" cy="5145024"/>
          </a:xfrm>
          <a:custGeom>
            <a:avLst/>
            <a:gdLst/>
            <a:ahLst/>
            <a:cxnLst/>
            <a:rect l="l" t="t" r="r" b="b"/>
            <a:pathLst>
              <a:path w="8001000" h="9753600" extrusionOk="0">
                <a:moveTo>
                  <a:pt x="0" y="0"/>
                </a:moveTo>
                <a:lnTo>
                  <a:pt x="8000491" y="0"/>
                </a:lnTo>
                <a:lnTo>
                  <a:pt x="8000491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9373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95" name="Google Shape;95;p17"/>
          <p:cNvSpPr txBox="1">
            <a:spLocks noGrp="1"/>
          </p:cNvSpPr>
          <p:nvPr>
            <p:ph type="subTitle" idx="1"/>
          </p:nvPr>
        </p:nvSpPr>
        <p:spPr>
          <a:xfrm>
            <a:off x="2945488" y="3082991"/>
            <a:ext cx="3322500" cy="74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title" hasCustomPrompt="1"/>
          </p:nvPr>
        </p:nvSpPr>
        <p:spPr>
          <a:xfrm>
            <a:off x="1587750" y="1610796"/>
            <a:ext cx="5968500" cy="1113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DAC1B6"/>
              </a:buClr>
              <a:buSzPts val="4800"/>
              <a:buNone/>
              <a:defRPr sz="4800">
                <a:solidFill>
                  <a:srgbClr val="DAC1B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33">
          <p15:clr>
            <a:srgbClr val="FA7B17"/>
          </p15:clr>
        </p15:guide>
        <p15:guide id="2" orient="horz" pos="1620">
          <p15:clr>
            <a:srgbClr val="FA7B17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 1">
  <p:cSld name="CUSTOM_11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/>
          <p:nvPr/>
        </p:nvSpPr>
        <p:spPr>
          <a:xfrm>
            <a:off x="-3587" y="-762"/>
            <a:ext cx="9151176" cy="5145024"/>
          </a:xfrm>
          <a:custGeom>
            <a:avLst/>
            <a:gdLst/>
            <a:ahLst/>
            <a:cxnLst/>
            <a:rect l="l" t="t" r="r" b="b"/>
            <a:pathLst>
              <a:path w="17348200" h="9753600" extrusionOk="0">
                <a:moveTo>
                  <a:pt x="0" y="9753600"/>
                </a:moveTo>
                <a:lnTo>
                  <a:pt x="17348200" y="9753600"/>
                </a:lnTo>
                <a:lnTo>
                  <a:pt x="17348200" y="0"/>
                </a:lnTo>
                <a:lnTo>
                  <a:pt x="0" y="0"/>
                </a:lnTo>
                <a:lnTo>
                  <a:pt x="0" y="9753600"/>
                </a:lnTo>
                <a:close/>
              </a:path>
            </a:pathLst>
          </a:custGeom>
          <a:solidFill>
            <a:srgbClr val="F0EEEB">
              <a:alpha val="2196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108" name="Google Shape;108;p19"/>
          <p:cNvSpPr/>
          <p:nvPr/>
        </p:nvSpPr>
        <p:spPr>
          <a:xfrm>
            <a:off x="628198" y="555511"/>
            <a:ext cx="7930572" cy="4061085"/>
          </a:xfrm>
          <a:custGeom>
            <a:avLst/>
            <a:gdLst/>
            <a:ahLst/>
            <a:cxnLst/>
            <a:rect l="l" t="t" r="r" b="b"/>
            <a:pathLst>
              <a:path w="15034260" h="7698740" extrusionOk="0">
                <a:moveTo>
                  <a:pt x="15034234" y="7698447"/>
                </a:moveTo>
                <a:lnTo>
                  <a:pt x="0" y="7698447"/>
                </a:lnTo>
                <a:lnTo>
                  <a:pt x="0" y="0"/>
                </a:lnTo>
                <a:lnTo>
                  <a:pt x="15034234" y="0"/>
                </a:lnTo>
                <a:lnTo>
                  <a:pt x="15034234" y="7698447"/>
                </a:lnTo>
                <a:close/>
              </a:path>
            </a:pathLst>
          </a:custGeom>
          <a:noFill/>
          <a:ln w="28575" cap="flat" cmpd="sng">
            <a:solidFill>
              <a:srgbClr val="DAC1B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109" name="Google Shape;109;p19"/>
          <p:cNvSpPr txBox="1">
            <a:spLocks noGrp="1"/>
          </p:cNvSpPr>
          <p:nvPr>
            <p:ph type="title"/>
          </p:nvPr>
        </p:nvSpPr>
        <p:spPr>
          <a:xfrm>
            <a:off x="6476175" y="1994625"/>
            <a:ext cx="1606500" cy="5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900"/>
              <a:buNone/>
              <a:defRPr sz="1900" i="0" u="none" strike="noStrike" cap="none">
                <a:solidFill>
                  <a:srgbClr val="52525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19"/>
          <p:cNvSpPr txBox="1">
            <a:spLocks noGrp="1"/>
          </p:cNvSpPr>
          <p:nvPr>
            <p:ph type="subTitle" idx="1"/>
          </p:nvPr>
        </p:nvSpPr>
        <p:spPr>
          <a:xfrm>
            <a:off x="6476175" y="2830375"/>
            <a:ext cx="1606500" cy="1094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1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1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1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1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1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1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1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CUSTOM_13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&amp; SUBTITLES">
  <p:cSld name="NUMBERS &amp; SUBTITLES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/>
          <p:nvPr/>
        </p:nvSpPr>
        <p:spPr>
          <a:xfrm>
            <a:off x="0" y="0"/>
            <a:ext cx="9264000" cy="51435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99" name="Google Shape;99;p18"/>
          <p:cNvSpPr/>
          <p:nvPr/>
        </p:nvSpPr>
        <p:spPr>
          <a:xfrm>
            <a:off x="2496480" y="0"/>
            <a:ext cx="4220528" cy="5145024"/>
          </a:xfrm>
          <a:custGeom>
            <a:avLst/>
            <a:gdLst/>
            <a:ahLst/>
            <a:cxnLst/>
            <a:rect l="l" t="t" r="r" b="b"/>
            <a:pathLst>
              <a:path w="8001000" h="9753600" extrusionOk="0">
                <a:moveTo>
                  <a:pt x="0" y="0"/>
                </a:moveTo>
                <a:lnTo>
                  <a:pt x="8000491" y="0"/>
                </a:lnTo>
                <a:lnTo>
                  <a:pt x="8000491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9373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100" name="Google Shape;100;p18"/>
          <p:cNvSpPr txBox="1">
            <a:spLocks noGrp="1"/>
          </p:cNvSpPr>
          <p:nvPr>
            <p:ph type="subTitle" idx="1"/>
          </p:nvPr>
        </p:nvSpPr>
        <p:spPr>
          <a:xfrm>
            <a:off x="2706750" y="1602100"/>
            <a:ext cx="3800100" cy="396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ubTitle" idx="2"/>
          </p:nvPr>
        </p:nvSpPr>
        <p:spPr>
          <a:xfrm>
            <a:off x="2706750" y="2830369"/>
            <a:ext cx="3800100" cy="396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subTitle" idx="3"/>
          </p:nvPr>
        </p:nvSpPr>
        <p:spPr>
          <a:xfrm>
            <a:off x="2706750" y="4045475"/>
            <a:ext cx="3800100" cy="396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title" hasCustomPrompt="1"/>
          </p:nvPr>
        </p:nvSpPr>
        <p:spPr>
          <a:xfrm>
            <a:off x="1587750" y="940196"/>
            <a:ext cx="5968500" cy="697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DAC1B6"/>
              </a:buClr>
              <a:buSzPts val="4800"/>
              <a:buNone/>
              <a:defRPr sz="4800">
                <a:solidFill>
                  <a:srgbClr val="DAC1B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04" name="Google Shape;104;p18"/>
          <p:cNvSpPr txBox="1">
            <a:spLocks noGrp="1"/>
          </p:cNvSpPr>
          <p:nvPr>
            <p:ph type="title" idx="4" hasCustomPrompt="1"/>
          </p:nvPr>
        </p:nvSpPr>
        <p:spPr>
          <a:xfrm>
            <a:off x="1587750" y="2148443"/>
            <a:ext cx="5968500" cy="697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DAC1B6"/>
              </a:buClr>
              <a:buSzPts val="4800"/>
              <a:buNone/>
              <a:defRPr sz="4800">
                <a:solidFill>
                  <a:srgbClr val="DAC1B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05" name="Google Shape;105;p18"/>
          <p:cNvSpPr txBox="1">
            <a:spLocks noGrp="1"/>
          </p:cNvSpPr>
          <p:nvPr>
            <p:ph type="title" idx="5" hasCustomPrompt="1"/>
          </p:nvPr>
        </p:nvSpPr>
        <p:spPr>
          <a:xfrm>
            <a:off x="1587750" y="3347668"/>
            <a:ext cx="5968500" cy="697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DAC1B6"/>
              </a:buClr>
              <a:buSzPts val="4800"/>
              <a:buNone/>
              <a:defRPr sz="4800">
                <a:solidFill>
                  <a:srgbClr val="DAC1B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5152645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3">
          <p15:clr>
            <a:srgbClr val="FA7B17"/>
          </p15:clr>
        </p15:guide>
        <p15:guide id="2" orient="horz" pos="1904">
          <p15:clr>
            <a:srgbClr val="FA7B17"/>
          </p15:clr>
        </p15:guide>
        <p15:guide id="3" orient="horz" pos="2664">
          <p15:clr>
            <a:srgbClr val="FA7B17"/>
          </p15:clr>
        </p15:guide>
        <p15:guide id="4" orient="horz" pos="936">
          <p15:clr>
            <a:srgbClr val="FA7B17"/>
          </p15:clr>
        </p15:guide>
        <p15:guide id="5" orient="horz" pos="1697">
          <p15:clr>
            <a:srgbClr val="FA7B17"/>
          </p15:clr>
        </p15:guide>
        <p15:guide id="6" orient="horz" pos="2457">
          <p15:clr>
            <a:srgbClr val="FA7B17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/>
          <p:nvPr/>
        </p:nvSpPr>
        <p:spPr>
          <a:xfrm>
            <a:off x="0" y="908575"/>
            <a:ext cx="8182464" cy="4234931"/>
          </a:xfrm>
          <a:custGeom>
            <a:avLst/>
            <a:gdLst/>
            <a:ahLst/>
            <a:cxnLst/>
            <a:rect l="l" t="t" r="r" b="b"/>
            <a:pathLst>
              <a:path w="15511780" h="8028305" extrusionOk="0">
                <a:moveTo>
                  <a:pt x="0" y="8027733"/>
                </a:moveTo>
                <a:lnTo>
                  <a:pt x="15511310" y="8027733"/>
                </a:lnTo>
                <a:lnTo>
                  <a:pt x="15511310" y="0"/>
                </a:lnTo>
                <a:lnTo>
                  <a:pt x="0" y="0"/>
                </a:lnTo>
                <a:lnTo>
                  <a:pt x="0" y="8027733"/>
                </a:lnTo>
                <a:close/>
              </a:path>
            </a:pathLst>
          </a:custGeom>
          <a:solidFill>
            <a:srgbClr val="F0EEE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19" name="Google Shape;19;p4"/>
          <p:cNvSpPr/>
          <p:nvPr/>
        </p:nvSpPr>
        <p:spPr>
          <a:xfrm>
            <a:off x="550911" y="-81105"/>
            <a:ext cx="4299600" cy="4489200"/>
          </a:xfrm>
          <a:prstGeom prst="rect">
            <a:avLst/>
          </a:prstGeom>
          <a:noFill/>
          <a:ln w="28575" cap="flat" cmpd="sng">
            <a:solidFill>
              <a:srgbClr val="DAC1B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8200" tIns="48200" rIns="48200" bIns="48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1042037" y="3436014"/>
            <a:ext cx="5589000" cy="18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>
            <a:off x="1042025" y="2390452"/>
            <a:ext cx="2926200" cy="41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656">
          <p15:clr>
            <a:srgbClr val="F9AD4C"/>
          </p15:clr>
        </p15:guide>
        <p15:guide id="2" orient="horz" pos="1595">
          <p15:clr>
            <a:srgbClr val="F9AD4C"/>
          </p15:clr>
        </p15:guide>
        <p15:guide id="3" orient="horz" pos="2278">
          <p15:clr>
            <a:srgbClr val="F9AD4C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wo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2771881" y="233231"/>
            <a:ext cx="8319900" cy="10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3800"/>
              <a:buNone/>
              <a:defRPr i="0" u="none" strike="noStrike" cap="none">
                <a:solidFill>
                  <a:srgbClr val="52525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3800"/>
              <a:buNone/>
              <a:defRPr sz="3800">
                <a:solidFill>
                  <a:srgbClr val="52525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3800"/>
              <a:buNone/>
              <a:defRPr sz="3800">
                <a:solidFill>
                  <a:srgbClr val="52525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3800"/>
              <a:buNone/>
              <a:defRPr sz="3800">
                <a:solidFill>
                  <a:srgbClr val="52525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3800"/>
              <a:buNone/>
              <a:defRPr sz="3800">
                <a:solidFill>
                  <a:srgbClr val="52525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3800"/>
              <a:buNone/>
              <a:defRPr sz="3800">
                <a:solidFill>
                  <a:srgbClr val="52525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3800"/>
              <a:buNone/>
              <a:defRPr sz="3800">
                <a:solidFill>
                  <a:srgbClr val="52525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3800"/>
              <a:buNone/>
              <a:defRPr sz="3800">
                <a:solidFill>
                  <a:srgbClr val="52525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3800"/>
              <a:buNone/>
              <a:defRPr sz="3800">
                <a:solidFill>
                  <a:srgbClr val="525252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title" idx="2"/>
          </p:nvPr>
        </p:nvSpPr>
        <p:spPr>
          <a:xfrm>
            <a:off x="6534901" y="1940350"/>
            <a:ext cx="5358900" cy="3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900"/>
              <a:buNone/>
              <a:defRPr sz="1900" i="0" u="none" strike="noStrike" cap="none">
                <a:solidFill>
                  <a:srgbClr val="52525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900"/>
              <a:buNone/>
              <a:defRPr sz="1900">
                <a:solidFill>
                  <a:srgbClr val="52525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900"/>
              <a:buNone/>
              <a:defRPr sz="1900">
                <a:solidFill>
                  <a:srgbClr val="52525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900"/>
              <a:buNone/>
              <a:defRPr sz="1900">
                <a:solidFill>
                  <a:srgbClr val="52525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900"/>
              <a:buNone/>
              <a:defRPr sz="1900">
                <a:solidFill>
                  <a:srgbClr val="52525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900"/>
              <a:buNone/>
              <a:defRPr sz="1900">
                <a:solidFill>
                  <a:srgbClr val="52525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900"/>
              <a:buNone/>
              <a:defRPr sz="1900">
                <a:solidFill>
                  <a:srgbClr val="52525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900"/>
              <a:buNone/>
              <a:defRPr sz="1900">
                <a:solidFill>
                  <a:srgbClr val="52525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900"/>
              <a:buNone/>
              <a:defRPr sz="1900">
                <a:solidFill>
                  <a:srgbClr val="525252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6"/>
          <p:cNvSpPr/>
          <p:nvPr/>
        </p:nvSpPr>
        <p:spPr>
          <a:xfrm>
            <a:off x="5794921" y="1809755"/>
            <a:ext cx="514167" cy="3334886"/>
          </a:xfrm>
          <a:custGeom>
            <a:avLst/>
            <a:gdLst/>
            <a:ahLst/>
            <a:cxnLst/>
            <a:rect l="l" t="t" r="r" b="b"/>
            <a:pathLst>
              <a:path w="974725" h="6322059" extrusionOk="0">
                <a:moveTo>
                  <a:pt x="0" y="6321767"/>
                </a:moveTo>
                <a:lnTo>
                  <a:pt x="0" y="0"/>
                </a:lnTo>
                <a:lnTo>
                  <a:pt x="974598" y="0"/>
                </a:lnTo>
                <a:lnTo>
                  <a:pt x="974598" y="6321767"/>
                </a:lnTo>
              </a:path>
            </a:pathLst>
          </a:custGeom>
          <a:noFill/>
          <a:ln w="28575" cap="flat" cmpd="sng">
            <a:solidFill>
              <a:srgbClr val="DAC1B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29" name="Google Shape;29;p6"/>
          <p:cNvSpPr txBox="1">
            <a:spLocks noGrp="1"/>
          </p:cNvSpPr>
          <p:nvPr>
            <p:ph type="subTitle" idx="1"/>
          </p:nvPr>
        </p:nvSpPr>
        <p:spPr>
          <a:xfrm>
            <a:off x="6534900" y="2259650"/>
            <a:ext cx="2066100" cy="24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title" idx="3"/>
          </p:nvPr>
        </p:nvSpPr>
        <p:spPr>
          <a:xfrm>
            <a:off x="6534901" y="3000440"/>
            <a:ext cx="5358900" cy="3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900"/>
              <a:buNone/>
              <a:defRPr sz="1900" i="0" u="none" strike="noStrike" cap="none">
                <a:solidFill>
                  <a:srgbClr val="52525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900"/>
              <a:buNone/>
              <a:defRPr sz="1900">
                <a:solidFill>
                  <a:srgbClr val="52525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900"/>
              <a:buNone/>
              <a:defRPr sz="1900">
                <a:solidFill>
                  <a:srgbClr val="52525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900"/>
              <a:buNone/>
              <a:defRPr sz="1900">
                <a:solidFill>
                  <a:srgbClr val="52525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900"/>
              <a:buNone/>
              <a:defRPr sz="1900">
                <a:solidFill>
                  <a:srgbClr val="52525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900"/>
              <a:buNone/>
              <a:defRPr sz="1900">
                <a:solidFill>
                  <a:srgbClr val="52525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900"/>
              <a:buNone/>
              <a:defRPr sz="1900">
                <a:solidFill>
                  <a:srgbClr val="52525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900"/>
              <a:buNone/>
              <a:defRPr sz="1900">
                <a:solidFill>
                  <a:srgbClr val="52525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900"/>
              <a:buNone/>
              <a:defRPr sz="1900">
                <a:solidFill>
                  <a:srgbClr val="525252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ubTitle" idx="4"/>
          </p:nvPr>
        </p:nvSpPr>
        <p:spPr>
          <a:xfrm>
            <a:off x="6534900" y="3319738"/>
            <a:ext cx="2066100" cy="24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title" idx="5"/>
          </p:nvPr>
        </p:nvSpPr>
        <p:spPr>
          <a:xfrm>
            <a:off x="6534901" y="4062355"/>
            <a:ext cx="5358900" cy="3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900"/>
              <a:buNone/>
              <a:defRPr sz="1900" i="0" u="none" strike="noStrike" cap="none">
                <a:solidFill>
                  <a:srgbClr val="52525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900"/>
              <a:buNone/>
              <a:defRPr sz="1900">
                <a:solidFill>
                  <a:srgbClr val="52525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900"/>
              <a:buNone/>
              <a:defRPr sz="1900">
                <a:solidFill>
                  <a:srgbClr val="52525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900"/>
              <a:buNone/>
              <a:defRPr sz="1900">
                <a:solidFill>
                  <a:srgbClr val="52525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900"/>
              <a:buNone/>
              <a:defRPr sz="1900">
                <a:solidFill>
                  <a:srgbClr val="52525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900"/>
              <a:buNone/>
              <a:defRPr sz="1900">
                <a:solidFill>
                  <a:srgbClr val="52525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900"/>
              <a:buNone/>
              <a:defRPr sz="1900">
                <a:solidFill>
                  <a:srgbClr val="52525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900"/>
              <a:buNone/>
              <a:defRPr sz="1900">
                <a:solidFill>
                  <a:srgbClr val="52525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900"/>
              <a:buNone/>
              <a:defRPr sz="1900">
                <a:solidFill>
                  <a:srgbClr val="525252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ubTitle" idx="6"/>
          </p:nvPr>
        </p:nvSpPr>
        <p:spPr>
          <a:xfrm>
            <a:off x="6534900" y="4381650"/>
            <a:ext cx="2066100" cy="24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 idx="7" hasCustomPrompt="1"/>
          </p:nvPr>
        </p:nvSpPr>
        <p:spPr>
          <a:xfrm>
            <a:off x="5630853" y="1813903"/>
            <a:ext cx="843000" cy="526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r>
              <a:t>xx%</a:t>
            </a:r>
          </a:p>
        </p:txBody>
      </p:sp>
      <p:sp>
        <p:nvSpPr>
          <p:cNvPr id="35" name="Google Shape;35;p6"/>
          <p:cNvSpPr txBox="1">
            <a:spLocks noGrp="1"/>
          </p:cNvSpPr>
          <p:nvPr>
            <p:ph type="title" idx="8" hasCustomPrompt="1"/>
          </p:nvPr>
        </p:nvSpPr>
        <p:spPr>
          <a:xfrm>
            <a:off x="5630853" y="2875828"/>
            <a:ext cx="843000" cy="526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r>
              <a:t>xx%</a:t>
            </a:r>
          </a:p>
        </p:txBody>
      </p:sp>
      <p:sp>
        <p:nvSpPr>
          <p:cNvPr id="36" name="Google Shape;36;p6"/>
          <p:cNvSpPr txBox="1">
            <a:spLocks noGrp="1"/>
          </p:cNvSpPr>
          <p:nvPr>
            <p:ph type="title" idx="9" hasCustomPrompt="1"/>
          </p:nvPr>
        </p:nvSpPr>
        <p:spPr>
          <a:xfrm>
            <a:off x="5630853" y="3937753"/>
            <a:ext cx="843000" cy="526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r>
              <a:t>xx%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66">
          <p15:clr>
            <a:srgbClr val="F9AD4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AND">
  <p:cSld name="CUSTOM_3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4337875" y="2473474"/>
            <a:ext cx="5152200" cy="9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3200"/>
              <a:buNone/>
              <a:defRPr sz="3200" i="0" u="none" strike="noStrike" cap="none">
                <a:solidFill>
                  <a:srgbClr val="52525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7"/>
          <p:cNvSpPr/>
          <p:nvPr/>
        </p:nvSpPr>
        <p:spPr>
          <a:xfrm rot="10800000">
            <a:off x="6601542" y="-54587"/>
            <a:ext cx="623824" cy="2465603"/>
          </a:xfrm>
          <a:custGeom>
            <a:avLst/>
            <a:gdLst/>
            <a:ahLst/>
            <a:cxnLst/>
            <a:rect l="l" t="t" r="r" b="b"/>
            <a:pathLst>
              <a:path w="974725" h="6322059" extrusionOk="0">
                <a:moveTo>
                  <a:pt x="0" y="6321767"/>
                </a:moveTo>
                <a:lnTo>
                  <a:pt x="0" y="0"/>
                </a:lnTo>
                <a:lnTo>
                  <a:pt x="974598" y="0"/>
                </a:lnTo>
                <a:lnTo>
                  <a:pt x="974598" y="6321767"/>
                </a:lnTo>
              </a:path>
            </a:pathLst>
          </a:custGeom>
          <a:noFill/>
          <a:ln w="28575" cap="flat" cmpd="sng">
            <a:solidFill>
              <a:srgbClr val="DAC1B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40" name="Google Shape;40;p7"/>
          <p:cNvSpPr txBox="1">
            <a:spLocks noGrp="1"/>
          </p:cNvSpPr>
          <p:nvPr>
            <p:ph type="subTitle" idx="1"/>
          </p:nvPr>
        </p:nvSpPr>
        <p:spPr>
          <a:xfrm>
            <a:off x="5252250" y="3596700"/>
            <a:ext cx="3322500" cy="74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title" idx="2" hasCustomPrompt="1"/>
          </p:nvPr>
        </p:nvSpPr>
        <p:spPr>
          <a:xfrm>
            <a:off x="6491965" y="1919276"/>
            <a:ext cx="843000" cy="526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4">
          <p15:clr>
            <a:srgbClr val="FA7B17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AND 1">
  <p:cSld name="CUSTOM_3_1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/>
          <p:nvPr/>
        </p:nvSpPr>
        <p:spPr>
          <a:xfrm rot="-5400000">
            <a:off x="7614958" y="662468"/>
            <a:ext cx="623824" cy="2734291"/>
          </a:xfrm>
          <a:custGeom>
            <a:avLst/>
            <a:gdLst/>
            <a:ahLst/>
            <a:cxnLst/>
            <a:rect l="l" t="t" r="r" b="b"/>
            <a:pathLst>
              <a:path w="974725" h="6322059" extrusionOk="0">
                <a:moveTo>
                  <a:pt x="0" y="6321767"/>
                </a:moveTo>
                <a:lnTo>
                  <a:pt x="0" y="0"/>
                </a:lnTo>
                <a:lnTo>
                  <a:pt x="974598" y="0"/>
                </a:lnTo>
                <a:lnTo>
                  <a:pt x="974598" y="6321767"/>
                </a:lnTo>
              </a:path>
            </a:pathLst>
          </a:custGeom>
          <a:noFill/>
          <a:ln w="28575" cap="flat" cmpd="sng">
            <a:solidFill>
              <a:srgbClr val="DAC1B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4998625" y="2697525"/>
            <a:ext cx="4675800" cy="9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3200"/>
              <a:buNone/>
              <a:defRPr sz="3200" i="0" u="none" strike="noStrike" cap="none">
                <a:solidFill>
                  <a:srgbClr val="52525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subTitle" idx="1"/>
          </p:nvPr>
        </p:nvSpPr>
        <p:spPr>
          <a:xfrm>
            <a:off x="4998625" y="3846948"/>
            <a:ext cx="3322500" cy="74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title" idx="2" hasCustomPrompt="1"/>
          </p:nvPr>
        </p:nvSpPr>
        <p:spPr>
          <a:xfrm>
            <a:off x="6689540" y="1766514"/>
            <a:ext cx="843000" cy="526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AND 1 1">
  <p:cSld name="CUSTOM_3_1_1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/>
          <p:nvPr/>
        </p:nvSpPr>
        <p:spPr>
          <a:xfrm rot="5400000" flipH="1">
            <a:off x="986563" y="695100"/>
            <a:ext cx="623824" cy="2686875"/>
          </a:xfrm>
          <a:custGeom>
            <a:avLst/>
            <a:gdLst/>
            <a:ahLst/>
            <a:cxnLst/>
            <a:rect l="l" t="t" r="r" b="b"/>
            <a:pathLst>
              <a:path w="974725" h="6322059" extrusionOk="0">
                <a:moveTo>
                  <a:pt x="0" y="6321767"/>
                </a:moveTo>
                <a:lnTo>
                  <a:pt x="0" y="0"/>
                </a:lnTo>
                <a:lnTo>
                  <a:pt x="974598" y="0"/>
                </a:lnTo>
                <a:lnTo>
                  <a:pt x="974598" y="6321767"/>
                </a:lnTo>
              </a:path>
            </a:pathLst>
          </a:custGeom>
          <a:noFill/>
          <a:ln w="28575" cap="flat" cmpd="sng">
            <a:solidFill>
              <a:srgbClr val="DAC1B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1165682" y="2697525"/>
            <a:ext cx="4675800" cy="9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3200"/>
              <a:buNone/>
              <a:defRPr sz="3200" i="0" u="none" strike="noStrike" cap="none">
                <a:solidFill>
                  <a:srgbClr val="52525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>
                <a:solidFill>
                  <a:srgbClr val="525252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subTitle" idx="1"/>
          </p:nvPr>
        </p:nvSpPr>
        <p:spPr>
          <a:xfrm>
            <a:off x="1165682" y="3846948"/>
            <a:ext cx="3322500" cy="74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title" idx="2" hasCustomPrompt="1"/>
          </p:nvPr>
        </p:nvSpPr>
        <p:spPr>
          <a:xfrm>
            <a:off x="1626575" y="1766514"/>
            <a:ext cx="843000" cy="526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44">
          <p15:clr>
            <a:srgbClr val="FA7B17"/>
          </p15:clr>
        </p15:guide>
        <p15:guide id="2" orient="horz" pos="1404">
          <p15:clr>
            <a:srgbClr val="FA7B17"/>
          </p15:clr>
        </p15:guide>
        <p15:guide id="3" pos="751">
          <p15:clr>
            <a:srgbClr val="FA7B17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&amp; TEXT">
  <p:cSld name="Title Slide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/>
          <p:nvPr/>
        </p:nvSpPr>
        <p:spPr>
          <a:xfrm>
            <a:off x="967955" y="909821"/>
            <a:ext cx="8182464" cy="4234931"/>
          </a:xfrm>
          <a:custGeom>
            <a:avLst/>
            <a:gdLst/>
            <a:ahLst/>
            <a:cxnLst/>
            <a:rect l="l" t="t" r="r" b="b"/>
            <a:pathLst>
              <a:path w="15511780" h="8028305" extrusionOk="0">
                <a:moveTo>
                  <a:pt x="0" y="8027733"/>
                </a:moveTo>
                <a:lnTo>
                  <a:pt x="15511310" y="8027733"/>
                </a:lnTo>
                <a:lnTo>
                  <a:pt x="15511310" y="0"/>
                </a:lnTo>
                <a:lnTo>
                  <a:pt x="0" y="0"/>
                </a:lnTo>
                <a:lnTo>
                  <a:pt x="0" y="8027733"/>
                </a:lnTo>
                <a:close/>
              </a:path>
            </a:pathLst>
          </a:custGeom>
          <a:solidFill>
            <a:srgbClr val="F0EEE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54" name="Google Shape;54;p10"/>
          <p:cNvSpPr/>
          <p:nvPr/>
        </p:nvSpPr>
        <p:spPr>
          <a:xfrm>
            <a:off x="6099378" y="-81105"/>
            <a:ext cx="2780100" cy="3440100"/>
          </a:xfrm>
          <a:prstGeom prst="rect">
            <a:avLst/>
          </a:prstGeom>
          <a:noFill/>
          <a:ln w="28575" cap="flat" cmpd="sng">
            <a:solidFill>
              <a:srgbClr val="DAC1B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8200" tIns="48200" rIns="48200" bIns="48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4770290" y="1417012"/>
            <a:ext cx="3846900" cy="162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1443004" y="3037170"/>
            <a:ext cx="5173800" cy="167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13">
          <p15:clr>
            <a:srgbClr val="F9AD4C"/>
          </p15:clr>
        </p15:guide>
        <p15:guide id="2" pos="5427">
          <p15:clr>
            <a:srgbClr val="F9AD4C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 &amp; SOME TEXT SLIDE">
  <p:cSld name="CUSTOM_6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4"/>
          <p:cNvSpPr/>
          <p:nvPr/>
        </p:nvSpPr>
        <p:spPr>
          <a:xfrm>
            <a:off x="490716" y="454911"/>
            <a:ext cx="8182464" cy="4234931"/>
          </a:xfrm>
          <a:custGeom>
            <a:avLst/>
            <a:gdLst/>
            <a:ahLst/>
            <a:cxnLst/>
            <a:rect l="l" t="t" r="r" b="b"/>
            <a:pathLst>
              <a:path w="15511780" h="8028305" extrusionOk="0">
                <a:moveTo>
                  <a:pt x="15511310" y="8028254"/>
                </a:moveTo>
                <a:lnTo>
                  <a:pt x="0" y="8028254"/>
                </a:lnTo>
                <a:lnTo>
                  <a:pt x="0" y="0"/>
                </a:lnTo>
                <a:lnTo>
                  <a:pt x="15511310" y="0"/>
                </a:lnTo>
                <a:lnTo>
                  <a:pt x="15511310" y="8028254"/>
                </a:lnTo>
                <a:close/>
              </a:path>
            </a:pathLst>
          </a:custGeom>
          <a:solidFill>
            <a:srgbClr val="F0EEE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84" name="Google Shape;84;p14"/>
          <p:cNvSpPr/>
          <p:nvPr/>
        </p:nvSpPr>
        <p:spPr>
          <a:xfrm>
            <a:off x="1100016" y="-76979"/>
            <a:ext cx="7149440" cy="3611423"/>
          </a:xfrm>
          <a:custGeom>
            <a:avLst/>
            <a:gdLst/>
            <a:ahLst/>
            <a:cxnLst/>
            <a:rect l="l" t="t" r="r" b="b"/>
            <a:pathLst>
              <a:path w="13553440" h="6687820" extrusionOk="0">
                <a:moveTo>
                  <a:pt x="0" y="6687426"/>
                </a:moveTo>
                <a:lnTo>
                  <a:pt x="13553414" y="6687426"/>
                </a:lnTo>
                <a:lnTo>
                  <a:pt x="13553414" y="0"/>
                </a:lnTo>
                <a:lnTo>
                  <a:pt x="0" y="0"/>
                </a:lnTo>
                <a:lnTo>
                  <a:pt x="0" y="6687426"/>
                </a:lnTo>
                <a:close/>
              </a:path>
            </a:pathLst>
          </a:custGeom>
          <a:noFill/>
          <a:ln w="28575" cap="flat" cmpd="sng">
            <a:solidFill>
              <a:srgbClr val="DAC1B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85" name="Google Shape;85;p14"/>
          <p:cNvSpPr txBox="1">
            <a:spLocks noGrp="1"/>
          </p:cNvSpPr>
          <p:nvPr>
            <p:ph type="title"/>
          </p:nvPr>
        </p:nvSpPr>
        <p:spPr>
          <a:xfrm>
            <a:off x="762378" y="2087095"/>
            <a:ext cx="7632600" cy="969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74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7900"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7900"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7900"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7900"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7900"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7900"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7900"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7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1">
  <p:cSld name="CUSTOM_7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5"/>
          <p:cNvSpPr/>
          <p:nvPr/>
        </p:nvSpPr>
        <p:spPr>
          <a:xfrm>
            <a:off x="260776" y="241102"/>
            <a:ext cx="8622300" cy="743400"/>
          </a:xfrm>
          <a:prstGeom prst="rect">
            <a:avLst/>
          </a:prstGeom>
          <a:noFill/>
          <a:ln w="28575" cap="flat" cmpd="sng">
            <a:solidFill>
              <a:srgbClr val="DAC1B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8200" tIns="48200" rIns="48200" bIns="48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88" name="Google Shape;88;p15"/>
          <p:cNvSpPr txBox="1">
            <a:spLocks noGrp="1"/>
          </p:cNvSpPr>
          <p:nvPr>
            <p:ph type="title"/>
          </p:nvPr>
        </p:nvSpPr>
        <p:spPr>
          <a:xfrm>
            <a:off x="552729" y="511049"/>
            <a:ext cx="6435900" cy="69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762117" y="1276993"/>
            <a:ext cx="1686000" cy="5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700"/>
              <a:buFont typeface="Oswald"/>
              <a:buNone/>
              <a:defRPr sz="3800" i="0" u="none" strike="noStrike" cap="none">
                <a:solidFill>
                  <a:srgbClr val="52525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700"/>
              <a:buFont typeface="Oswald"/>
              <a:buNone/>
              <a:defRPr sz="900">
                <a:solidFill>
                  <a:srgbClr val="52525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700"/>
              <a:buFont typeface="Oswald"/>
              <a:buNone/>
              <a:defRPr sz="900">
                <a:solidFill>
                  <a:srgbClr val="52525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700"/>
              <a:buFont typeface="Oswald"/>
              <a:buNone/>
              <a:defRPr sz="900">
                <a:solidFill>
                  <a:srgbClr val="52525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700"/>
              <a:buFont typeface="Oswald"/>
              <a:buNone/>
              <a:defRPr sz="900">
                <a:solidFill>
                  <a:srgbClr val="52525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700"/>
              <a:buFont typeface="Oswald"/>
              <a:buNone/>
              <a:defRPr sz="900">
                <a:solidFill>
                  <a:srgbClr val="52525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700"/>
              <a:buFont typeface="Oswald"/>
              <a:buNone/>
              <a:defRPr sz="900">
                <a:solidFill>
                  <a:srgbClr val="52525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700"/>
              <a:buFont typeface="Oswald"/>
              <a:buNone/>
              <a:defRPr sz="900">
                <a:solidFill>
                  <a:srgbClr val="52525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700"/>
              <a:buFont typeface="Oswald"/>
              <a:buNone/>
              <a:defRPr sz="900">
                <a:solidFill>
                  <a:srgbClr val="52525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92791" y="509322"/>
            <a:ext cx="2515500" cy="40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300"/>
              <a:buFont typeface="Roboto Slab Regular"/>
              <a:buNone/>
              <a:defRPr sz="1300" i="0" u="none" strike="noStrike" cap="none">
                <a:solidFill>
                  <a:srgbClr val="52525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300"/>
              <a:buFont typeface="Roboto Slab Regular"/>
              <a:buNone/>
              <a:defRPr sz="1300" i="0" u="none" strike="noStrike" cap="none">
                <a:solidFill>
                  <a:srgbClr val="52525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300"/>
              <a:buFont typeface="Roboto Slab Regular"/>
              <a:buNone/>
              <a:defRPr sz="1300" i="0" u="none" strike="noStrike" cap="none">
                <a:solidFill>
                  <a:srgbClr val="52525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300"/>
              <a:buFont typeface="Roboto Slab Regular"/>
              <a:buNone/>
              <a:defRPr sz="1300" i="0" u="none" strike="noStrike" cap="none">
                <a:solidFill>
                  <a:srgbClr val="52525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300"/>
              <a:buFont typeface="Roboto Slab Regular"/>
              <a:buNone/>
              <a:defRPr sz="1300" i="0" u="none" strike="noStrike" cap="none">
                <a:solidFill>
                  <a:srgbClr val="52525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300"/>
              <a:buFont typeface="Roboto Slab Regular"/>
              <a:buNone/>
              <a:defRPr sz="1300" i="0" u="none" strike="noStrike" cap="none">
                <a:solidFill>
                  <a:srgbClr val="52525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300"/>
              <a:buFont typeface="Roboto Slab Regular"/>
              <a:buNone/>
              <a:defRPr sz="1300" i="0" u="none" strike="noStrike" cap="none">
                <a:solidFill>
                  <a:srgbClr val="52525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300"/>
              <a:buFont typeface="Roboto Slab Regular"/>
              <a:buNone/>
              <a:defRPr sz="1300" i="0" u="none" strike="noStrike" cap="none">
                <a:solidFill>
                  <a:srgbClr val="52525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300"/>
              <a:buFont typeface="Roboto Slab Regular"/>
              <a:buNone/>
              <a:defRPr sz="1300" i="0" u="none" strike="noStrike" cap="none">
                <a:solidFill>
                  <a:srgbClr val="52525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 sz="7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60" r:id="rId8"/>
    <p:sldLayoutId id="2147483661" r:id="rId9"/>
    <p:sldLayoutId id="2147483662" r:id="rId10"/>
    <p:sldLayoutId id="2147483663" r:id="rId11"/>
    <p:sldLayoutId id="2147483665" r:id="rId12"/>
    <p:sldLayoutId id="2147483667" r:id="rId13"/>
    <p:sldLayoutId id="2147483670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jpe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gif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eg"/><Relationship Id="rId4" Type="http://schemas.openxmlformats.org/officeDocument/2006/relationships/image" Target="../media/image41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tiff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jpeg"/><Relationship Id="rId11" Type="http://schemas.openxmlformats.org/officeDocument/2006/relationships/image" Target="../media/image51.pn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png"/><Relationship Id="rId9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tiff"/><Relationship Id="rId5" Type="http://schemas.openxmlformats.org/officeDocument/2006/relationships/image" Target="../media/image6.png"/><Relationship Id="rId15" Type="http://schemas.openxmlformats.org/officeDocument/2006/relationships/image" Target="../media/image16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uroparl.europa.eu/news/pt/headlines/eu-affairs/20200924STO87805/o-que-e-o-quadro-financeiro-plurianual" TargetMode="External"/><Relationship Id="rId13" Type="http://schemas.openxmlformats.org/officeDocument/2006/relationships/hyperlink" Target="https://www.incode2030.gov.pt/atividades/educacao" TargetMode="External"/><Relationship Id="rId18" Type="http://schemas.openxmlformats.org/officeDocument/2006/relationships/hyperlink" Target="https://mydigiskills.eu/" TargetMode="External"/><Relationship Id="rId26" Type="http://schemas.openxmlformats.org/officeDocument/2006/relationships/hyperlink" Target="https://norte2020.pt/concursos/concursos-abertos" TargetMode="External"/><Relationship Id="rId3" Type="http://schemas.openxmlformats.org/officeDocument/2006/relationships/hyperlink" Target="https://youtu.be/1LaL9LR9xVs" TargetMode="External"/><Relationship Id="rId21" Type="http://schemas.openxmlformats.org/officeDocument/2006/relationships/hyperlink" Target="https://ec.europa.eu/education/schools-go-digital_pt" TargetMode="External"/><Relationship Id="rId34" Type="http://schemas.openxmlformats.org/officeDocument/2006/relationships/hyperlink" Target="https://www.compraspublicas.espap.gov.pt/Paginas/ENCPE.aspx" TargetMode="External"/><Relationship Id="rId7" Type="http://schemas.openxmlformats.org/officeDocument/2006/relationships/hyperlink" Target="https://www.portugal.gov.pt/gc22/portugal-digital/plano-de-acao-para-a-transicao-digital-pdf.aspx" TargetMode="External"/><Relationship Id="rId12" Type="http://schemas.openxmlformats.org/officeDocument/2006/relationships/hyperlink" Target="http://www.qualidade.anqep.gov.pt/documentacao.asp" TargetMode="External"/><Relationship Id="rId17" Type="http://schemas.openxmlformats.org/officeDocument/2006/relationships/hyperlink" Target="https://ria.ua.pt/handle/10773/21079" TargetMode="External"/><Relationship Id="rId25" Type="http://schemas.openxmlformats.org/officeDocument/2006/relationships/hyperlink" Target="https://www.portugal2020.pt/content/conheca-estrategia-portugal-2030" TargetMode="External"/><Relationship Id="rId33" Type="http://schemas.openxmlformats.org/officeDocument/2006/relationships/hyperlink" Target="https://www.ecoap.pt/ecoap-2030/" TargetMode="External"/><Relationship Id="rId2" Type="http://schemas.openxmlformats.org/officeDocument/2006/relationships/notesSlide" Target="../notesSlides/notesSlide23.xml"/><Relationship Id="rId16" Type="http://schemas.openxmlformats.org/officeDocument/2006/relationships/hyperlink" Target="https://area.dge.mec.pt/download/DigCompEdu_2018.pdf" TargetMode="External"/><Relationship Id="rId20" Type="http://schemas.openxmlformats.org/officeDocument/2006/relationships/hyperlink" Target="https://ec.europa.eu/jrc/en/publication/eur-scientific-and-technical-research-reports/lifecomp-european-framework-personal-social-and-learning-learn-key-competence" TargetMode="External"/><Relationship Id="rId29" Type="http://schemas.openxmlformats.org/officeDocument/2006/relationships/hyperlink" Target="https://parque-escolar.pt/docs/site/pt/programa/Parque-Escolar-Manual-Especificacoes-Tecnicas-Arquitetura.pdf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ec.europa.eu/education/education-in-the-eu/european-education-area_pt" TargetMode="External"/><Relationship Id="rId11" Type="http://schemas.openxmlformats.org/officeDocument/2006/relationships/hyperlink" Target="https://www.caf.dgaep.gov.pt/index.cfm?OBJID=1b6b188e-4133-42b2-bee4-1946b1482ede" TargetMode="External"/><Relationship Id="rId24" Type="http://schemas.openxmlformats.org/officeDocument/2006/relationships/hyperlink" Target="https://www.portugal.gov.pt/pt/gc22/comunicacao/documento?i=recuperar-portugal-construindo-o-futuro-plano-de-recuperacao-e-resiliencia" TargetMode="External"/><Relationship Id="rId32" Type="http://schemas.openxmlformats.org/officeDocument/2006/relationships/hyperlink" Target="https://ec.europa.eu/info/strategy/recovery-plan-europe_pt#next-generation-eu" TargetMode="External"/><Relationship Id="rId5" Type="http://schemas.openxmlformats.org/officeDocument/2006/relationships/hyperlink" Target="https://audiovisual.ec.europa.eu/en/video/I-200603?&amp;lg=EN" TargetMode="External"/><Relationship Id="rId15" Type="http://schemas.openxmlformats.org/officeDocument/2006/relationships/hyperlink" Target="https://europa.eu/new-european-bauhaus/index_pt" TargetMode="External"/><Relationship Id="rId23" Type="http://schemas.openxmlformats.org/officeDocument/2006/relationships/hyperlink" Target="https://www.cnedu.pt/content/edicoes/estado_da_educacao/EE2019_Digital_Site.pdf" TargetMode="External"/><Relationship Id="rId28" Type="http://schemas.openxmlformats.org/officeDocument/2006/relationships/hyperlink" Target="https://www.dgae.mec.pt/download/escportestrangeiro/reconhecimento/orientacoes_para_a_concecao_e_construcao_de_escolas/20040101_eepe_NormasConstrucaoEscBasParte1.pdf" TargetMode="External"/><Relationship Id="rId10" Type="http://schemas.openxmlformats.org/officeDocument/2006/relationships/hyperlink" Target="https://www.eesc.europa.eu/en/news-media/news/sustainable-europe-must-leave-no-one-behind" TargetMode="External"/><Relationship Id="rId19" Type="http://schemas.openxmlformats.org/officeDocument/2006/relationships/hyperlink" Target="https://www.researchgate.net/publication/341618015_ENTRECOMP_Quadro_de_Referencia_das_Competencias_para_o_Empreendedorismo_traducao_para_portugues_Originalmente_publicado_em_ingles_como_EntreComp_The_Entrepreneurship_Competence_Framework_Autores_Margh" TargetMode="External"/><Relationship Id="rId31" Type="http://schemas.openxmlformats.org/officeDocument/2006/relationships/hyperlink" Target="https://www.adcoesao.pt/sites/default/files/boletim31dezembro2020_vrs03fev2021.pdf" TargetMode="External"/><Relationship Id="rId4" Type="http://schemas.openxmlformats.org/officeDocument/2006/relationships/hyperlink" Target="https://ec.europa.eu/education/education-in-the-eu/digital-education-action-plan_en" TargetMode="External"/><Relationship Id="rId9" Type="http://schemas.openxmlformats.org/officeDocument/2006/relationships/hyperlink" Target="https://www.dge.mec.pt/objetivos-de-desenvolvimento-sustentavel-ods" TargetMode="External"/><Relationship Id="rId14" Type="http://schemas.openxmlformats.org/officeDocument/2006/relationships/hyperlink" Target="https://dge.mec.pt/sites/default/files/Curriculo/Projeto_Autonomia_e_Flexibilidade/perfil_dos_alunos.pdf" TargetMode="External"/><Relationship Id="rId22" Type="http://schemas.openxmlformats.org/officeDocument/2006/relationships/hyperlink" Target="https://www.erasmusmais.pt/post/retifica%C3%A7%C3%A3o-ao-guia-do-programa-erasmus-2021" TargetMode="External"/><Relationship Id="rId27" Type="http://schemas.openxmlformats.org/officeDocument/2006/relationships/hyperlink" Target="https://www.dgae.mec.pt/download/escportestrangeiro/reconhecimento/orientacoes_para_a_concecao_e_construcao_de_escolas/20030301_eepe_ProjNormaConstruEscolMESG.pdf" TargetMode="External"/><Relationship Id="rId30" Type="http://schemas.openxmlformats.org/officeDocument/2006/relationships/hyperlink" Target="https://erte.dge.mec.pt/sites/default/files/Projetos/Laboratorios_aprendizagem/magazine_la_final.pdf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6.jpeg"/><Relationship Id="rId4" Type="http://schemas.openxmlformats.org/officeDocument/2006/relationships/image" Target="../media/image55.tif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gif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mart Education And Education Icon Network Conection Withcomputer Laptop In  Library Room In Background Abstract Image Visual Internet Of Things Concept  - Fotografias de stock e mais imagens de Acabar - iStock">
            <a:extLst>
              <a:ext uri="{FF2B5EF4-FFF2-40B4-BE49-F238E27FC236}">
                <a16:creationId xmlns:a16="http://schemas.microsoft.com/office/drawing/2014/main" id="{CF81D6CD-3430-7846-92E6-863C2FB1A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0" y="-21832"/>
            <a:ext cx="9134370" cy="609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7" name="Google Shape;127;p24"/>
          <p:cNvSpPr/>
          <p:nvPr/>
        </p:nvSpPr>
        <p:spPr>
          <a:xfrm>
            <a:off x="11575" y="-23149"/>
            <a:ext cx="9134370" cy="3262535"/>
          </a:xfrm>
          <a:custGeom>
            <a:avLst/>
            <a:gdLst/>
            <a:ahLst/>
            <a:cxnLst/>
            <a:rect l="l" t="t" r="r" b="b"/>
            <a:pathLst>
              <a:path w="12470130" h="6184900" extrusionOk="0">
                <a:moveTo>
                  <a:pt x="0" y="6184900"/>
                </a:moveTo>
                <a:lnTo>
                  <a:pt x="12469774" y="6184900"/>
                </a:lnTo>
                <a:lnTo>
                  <a:pt x="12469774" y="0"/>
                </a:lnTo>
                <a:lnTo>
                  <a:pt x="0" y="0"/>
                </a:lnTo>
                <a:lnTo>
                  <a:pt x="0" y="6184900"/>
                </a:lnTo>
                <a:close/>
              </a:path>
            </a:pathLst>
          </a:custGeom>
          <a:solidFill>
            <a:srgbClr val="FFFFFF">
              <a:alpha val="8275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/>
          </a:p>
        </p:txBody>
      </p:sp>
      <p:sp>
        <p:nvSpPr>
          <p:cNvPr id="128" name="Google Shape;128;p24"/>
          <p:cNvSpPr/>
          <p:nvPr/>
        </p:nvSpPr>
        <p:spPr>
          <a:xfrm>
            <a:off x="2422212" y="-81105"/>
            <a:ext cx="4299600" cy="4489200"/>
          </a:xfrm>
          <a:prstGeom prst="rect">
            <a:avLst/>
          </a:prstGeom>
          <a:noFill/>
          <a:ln w="28575" cap="flat" cmpd="sng">
            <a:solidFill>
              <a:srgbClr val="DAC1B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8200" tIns="48200" rIns="48200" bIns="48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4"/>
          <p:cNvSpPr txBox="1">
            <a:spLocks noGrp="1"/>
          </p:cNvSpPr>
          <p:nvPr>
            <p:ph type="title"/>
          </p:nvPr>
        </p:nvSpPr>
        <p:spPr>
          <a:xfrm>
            <a:off x="2773476" y="-168328"/>
            <a:ext cx="3597000" cy="2398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5200" dirty="0"/>
              <a:t>PLANO DE INVESTIMENTO</a:t>
            </a:r>
            <a:endParaRPr sz="5200" dirty="0"/>
          </a:p>
        </p:txBody>
      </p:sp>
      <p:sp>
        <p:nvSpPr>
          <p:cNvPr id="130" name="Google Shape;130;p24"/>
          <p:cNvSpPr txBox="1">
            <a:spLocks noGrp="1"/>
          </p:cNvSpPr>
          <p:nvPr>
            <p:ph type="subTitle" idx="1"/>
          </p:nvPr>
        </p:nvSpPr>
        <p:spPr>
          <a:xfrm>
            <a:off x="3446050" y="2444850"/>
            <a:ext cx="2251800" cy="1078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no </a:t>
            </a:r>
            <a:r>
              <a:rPr lang="en-US" dirty="0" err="1"/>
              <a:t>âmbito</a:t>
            </a:r>
            <a:r>
              <a:rPr lang="en-US" dirty="0"/>
              <a:t> do PADDE - Plano de </a:t>
            </a:r>
            <a:r>
              <a:rPr lang="en-US" dirty="0" err="1"/>
              <a:t>Ação</a:t>
            </a:r>
            <a:r>
              <a:rPr lang="en-US" dirty="0"/>
              <a:t> para o </a:t>
            </a:r>
            <a:r>
              <a:rPr lang="en-US" dirty="0" err="1"/>
              <a:t>Desenvolvimento</a:t>
            </a:r>
            <a:r>
              <a:rPr lang="en-US" dirty="0"/>
              <a:t> Digital das </a:t>
            </a:r>
            <a:r>
              <a:rPr lang="en-US" dirty="0" err="1"/>
              <a:t>Escolas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6"/>
          <p:cNvSpPr txBox="1">
            <a:spLocks noGrp="1"/>
          </p:cNvSpPr>
          <p:nvPr>
            <p:ph type="title"/>
          </p:nvPr>
        </p:nvSpPr>
        <p:spPr>
          <a:xfrm>
            <a:off x="1060174" y="3677356"/>
            <a:ext cx="7354630" cy="969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/>
              <a:t>Conceito</a:t>
            </a:r>
            <a:r>
              <a:rPr lang="en-US" sz="2400" dirty="0"/>
              <a:t> de </a:t>
            </a:r>
            <a:r>
              <a:rPr lang="en-US" sz="2400" dirty="0" err="1"/>
              <a:t>Investimento</a:t>
            </a:r>
            <a:endParaRPr sz="2400" dirty="0"/>
          </a:p>
        </p:txBody>
      </p:sp>
      <p:sp>
        <p:nvSpPr>
          <p:cNvPr id="5" name="Google Shape;245;p34">
            <a:extLst>
              <a:ext uri="{FF2B5EF4-FFF2-40B4-BE49-F238E27FC236}">
                <a16:creationId xmlns:a16="http://schemas.microsoft.com/office/drawing/2014/main" id="{AB6CB22F-7D52-A148-9594-F8545DBFC137}"/>
              </a:ext>
            </a:extLst>
          </p:cNvPr>
          <p:cNvSpPr txBox="1">
            <a:spLocks/>
          </p:cNvSpPr>
          <p:nvPr/>
        </p:nvSpPr>
        <p:spPr>
          <a:xfrm>
            <a:off x="1267718" y="557749"/>
            <a:ext cx="6839856" cy="160680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PT" sz="900" dirty="0">
                <a:solidFill>
                  <a:srgbClr val="525252"/>
                </a:solidFill>
                <a:latin typeface="Roboto Slab Regular"/>
                <a:ea typeface="Roboto Slab Regular"/>
                <a:sym typeface="Roboto Slab Regular"/>
              </a:rPr>
              <a:t>O </a:t>
            </a:r>
            <a:r>
              <a:rPr lang="pt-PT" sz="900" dirty="0" err="1">
                <a:solidFill>
                  <a:srgbClr val="525252"/>
                </a:solidFill>
                <a:latin typeface="Roboto Slab Regular"/>
                <a:ea typeface="Roboto Slab Regular"/>
                <a:sym typeface="Roboto Slab Regular"/>
              </a:rPr>
              <a:t>PADDinvest</a:t>
            </a:r>
            <a:r>
              <a:rPr lang="pt-PT" sz="900" dirty="0">
                <a:solidFill>
                  <a:srgbClr val="525252"/>
                </a:solidFill>
                <a:latin typeface="Roboto Slab Regular"/>
                <a:ea typeface="Roboto Slab Regular"/>
                <a:sym typeface="Roboto Slab Regular"/>
              </a:rPr>
              <a:t> apresenta o levantamento das necessidades e conceito de investimento atendendo aos seguintes pressupostos:</a:t>
            </a:r>
          </a:p>
          <a:p>
            <a:r>
              <a:rPr lang="pt-PT" sz="900" dirty="0">
                <a:solidFill>
                  <a:srgbClr val="525252"/>
                </a:solidFill>
                <a:latin typeface="Roboto Slab Regular"/>
                <a:ea typeface="Roboto Slab Regular"/>
                <a:sym typeface="Roboto Slab Regular"/>
              </a:rPr>
              <a:t>1. A experiência de aplicação da SELFIE nos agrupamentos de escolas participantes;</a:t>
            </a:r>
          </a:p>
          <a:p>
            <a:r>
              <a:rPr lang="pt-PT" sz="900" dirty="0">
                <a:solidFill>
                  <a:srgbClr val="525252"/>
                </a:solidFill>
                <a:latin typeface="Roboto Slab Regular"/>
                <a:ea typeface="Roboto Slab Regular"/>
                <a:sym typeface="Roboto Slab Regular"/>
              </a:rPr>
              <a:t>2. Os princípios da acessibilidade, usabilidade, interoperabilidade, conectividade, assistência,  segurança, capacidade (processamento, armazenamento), portabilidade e sustentabilidade na análise das infraestruturas e recursos digitais;</a:t>
            </a:r>
          </a:p>
          <a:p>
            <a:r>
              <a:rPr lang="pt-PT" sz="900" dirty="0">
                <a:solidFill>
                  <a:srgbClr val="525252"/>
                </a:solidFill>
                <a:latin typeface="Roboto Slab Regular"/>
                <a:ea typeface="Roboto Slab Regular"/>
                <a:sym typeface="Roboto Slab Regular"/>
              </a:rPr>
              <a:t>3. Os valores estimados com referencia a orçamentos, pesquisas online de preços de produtos, de recursos digitais sugeridos pela DGE/rede de bibliotecas, projetos POCH, consultas na </a:t>
            </a:r>
            <a:r>
              <a:rPr lang="pt-PT" sz="900" dirty="0" err="1">
                <a:solidFill>
                  <a:srgbClr val="525252"/>
                </a:solidFill>
                <a:latin typeface="Roboto Slab Regular"/>
                <a:ea typeface="Roboto Slab Regular"/>
                <a:sym typeface="Roboto Slab Regular"/>
              </a:rPr>
              <a:t>Base.Gov</a:t>
            </a:r>
            <a:r>
              <a:rPr lang="pt-PT" sz="900" dirty="0">
                <a:solidFill>
                  <a:srgbClr val="525252"/>
                </a:solidFill>
                <a:latin typeface="Roboto Slab Regular"/>
                <a:ea typeface="Roboto Slab Regular"/>
                <a:sym typeface="Roboto Slab Regular"/>
              </a:rPr>
              <a:t> </a:t>
            </a:r>
          </a:p>
          <a:p>
            <a:r>
              <a:rPr lang="pt-PT" sz="900" dirty="0">
                <a:solidFill>
                  <a:srgbClr val="525252"/>
                </a:solidFill>
                <a:latin typeface="Roboto Slab Regular"/>
                <a:ea typeface="Roboto Slab Regular"/>
                <a:sym typeface="Roboto Slab Regular"/>
              </a:rPr>
              <a:t>4. Os valores de referencia atendem aos normativos definidos pela tutela [28, 29, 30, 31];</a:t>
            </a:r>
          </a:p>
          <a:p>
            <a:r>
              <a:rPr lang="pt-PT" sz="900" dirty="0">
                <a:solidFill>
                  <a:srgbClr val="525252"/>
                </a:solidFill>
                <a:latin typeface="Roboto Slab Regular"/>
                <a:ea typeface="Roboto Slab Regular"/>
                <a:sym typeface="Roboto Slab Regular"/>
              </a:rPr>
              <a:t>5. A conectividade 5G com</a:t>
            </a:r>
            <a:r>
              <a:rPr lang="pt-PT" sz="900" i="1" dirty="0">
                <a:solidFill>
                  <a:srgbClr val="525252"/>
                </a:solidFill>
                <a:latin typeface="Roboto Slab Regular"/>
                <a:ea typeface="Roboto Slab Regular"/>
                <a:sym typeface="Roboto Slab Regular"/>
              </a:rPr>
              <a:t> </a:t>
            </a:r>
            <a:r>
              <a:rPr lang="pt-PT" sz="900" i="1" dirty="0" err="1">
                <a:solidFill>
                  <a:srgbClr val="525252"/>
                </a:solidFill>
                <a:latin typeface="Roboto Slab Regular"/>
                <a:ea typeface="Roboto Slab Regular"/>
                <a:sym typeface="Roboto Slab Regular"/>
              </a:rPr>
              <a:t>wifi</a:t>
            </a:r>
            <a:r>
              <a:rPr lang="pt-PT" sz="900" i="1" dirty="0">
                <a:solidFill>
                  <a:srgbClr val="525252"/>
                </a:solidFill>
                <a:latin typeface="Roboto Slab Regular"/>
                <a:ea typeface="Roboto Slab Regular"/>
                <a:sym typeface="Roboto Slab Regular"/>
              </a:rPr>
              <a:t> </a:t>
            </a:r>
            <a:r>
              <a:rPr lang="pt-PT" sz="900" dirty="0">
                <a:solidFill>
                  <a:srgbClr val="525252"/>
                </a:solidFill>
                <a:latin typeface="Roboto Slab Regular"/>
                <a:ea typeface="Roboto Slab Regular"/>
                <a:sym typeface="Roboto Slab Regular"/>
              </a:rPr>
              <a:t>disponível e sistema de armazenamento em </a:t>
            </a:r>
            <a:r>
              <a:rPr lang="pt-PT" sz="900" i="1" dirty="0" err="1">
                <a:solidFill>
                  <a:srgbClr val="525252"/>
                </a:solidFill>
                <a:latin typeface="Roboto Slab Regular"/>
                <a:ea typeface="Roboto Slab Regular"/>
                <a:sym typeface="Roboto Slab Regular"/>
              </a:rPr>
              <a:t>cloud</a:t>
            </a:r>
            <a:r>
              <a:rPr lang="pt-PT" sz="900" dirty="0">
                <a:solidFill>
                  <a:srgbClr val="525252"/>
                </a:solidFill>
                <a:latin typeface="Roboto Slab Regular"/>
                <a:ea typeface="Roboto Slab Regular"/>
                <a:sym typeface="Roboto Slab Regular"/>
              </a:rPr>
              <a:t> considera-se tendencialmente gratuita;</a:t>
            </a:r>
          </a:p>
          <a:p>
            <a:r>
              <a:rPr lang="pt-PT" sz="900" dirty="0">
                <a:solidFill>
                  <a:srgbClr val="525252"/>
                </a:solidFill>
                <a:latin typeface="Roboto Slab Regular"/>
                <a:ea typeface="Roboto Slab Regular"/>
                <a:sym typeface="Roboto Slab Regular"/>
              </a:rPr>
              <a:t>6. Otimização de estruturas em recursos partilhados com a comunidade educativa, nomeadamente o laboratório de aprendizagem (para utilização em contexto de sala de aula, biblioteca, centro de recursos, CFAE, componentes de formação técnicas, profissionais, de projetos, de simulação, de experimentação, </a:t>
            </a:r>
            <a:r>
              <a:rPr lang="pt-PT" sz="900" dirty="0" err="1">
                <a:solidFill>
                  <a:srgbClr val="525252"/>
                </a:solidFill>
                <a:latin typeface="Roboto Slab Regular"/>
                <a:ea typeface="Roboto Slab Regular"/>
                <a:sym typeface="Roboto Slab Regular"/>
              </a:rPr>
              <a:t>etc</a:t>
            </a:r>
            <a:r>
              <a:rPr lang="pt-PT" sz="900" dirty="0">
                <a:solidFill>
                  <a:srgbClr val="525252"/>
                </a:solidFill>
                <a:latin typeface="Roboto Slab Regular"/>
                <a:ea typeface="Roboto Slab Regular"/>
                <a:sym typeface="Roboto Slab Regular"/>
              </a:rPr>
              <a:t>) e o anfiteatro hibrido;</a:t>
            </a:r>
          </a:p>
          <a:p>
            <a:endParaRPr lang="pt-PT" sz="900" dirty="0">
              <a:solidFill>
                <a:srgbClr val="525252"/>
              </a:solidFill>
              <a:latin typeface="Roboto Slab Regular"/>
              <a:ea typeface="Roboto Slab Regular"/>
              <a:sym typeface="Roboto Slab Regular"/>
            </a:endParaRPr>
          </a:p>
        </p:txBody>
      </p:sp>
      <p:sp>
        <p:nvSpPr>
          <p:cNvPr id="6" name="Google Shape;715;p47">
            <a:extLst>
              <a:ext uri="{FF2B5EF4-FFF2-40B4-BE49-F238E27FC236}">
                <a16:creationId xmlns:a16="http://schemas.microsoft.com/office/drawing/2014/main" id="{2E4D457C-CD3B-CF48-BF31-6787E0B6ED41}"/>
              </a:ext>
            </a:extLst>
          </p:cNvPr>
          <p:cNvSpPr/>
          <p:nvPr/>
        </p:nvSpPr>
        <p:spPr>
          <a:xfrm>
            <a:off x="6626268" y="2009118"/>
            <a:ext cx="1481306" cy="2570110"/>
          </a:xfrm>
          <a:prstGeom prst="rect">
            <a:avLst/>
          </a:prstGeom>
          <a:solidFill>
            <a:srgbClr val="BBD0CF"/>
          </a:solidFill>
          <a:ln>
            <a:noFill/>
          </a:ln>
        </p:spPr>
        <p:txBody>
          <a:bodyPr spcFirstLastPara="1" wrap="square" lIns="48200" tIns="48200" rIns="48200" bIns="48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717;p47">
            <a:extLst>
              <a:ext uri="{FF2B5EF4-FFF2-40B4-BE49-F238E27FC236}">
                <a16:creationId xmlns:a16="http://schemas.microsoft.com/office/drawing/2014/main" id="{88EDFF74-BC51-064F-A851-50B50503CAED}"/>
              </a:ext>
            </a:extLst>
          </p:cNvPr>
          <p:cNvSpPr txBox="1"/>
          <p:nvPr/>
        </p:nvSpPr>
        <p:spPr>
          <a:xfrm>
            <a:off x="6713950" y="2164556"/>
            <a:ext cx="1324155" cy="2628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pt-PT" sz="900" dirty="0">
                <a:solidFill>
                  <a:schemeClr val="bg1"/>
                </a:solidFill>
                <a:latin typeface="+mn-lt"/>
              </a:rPr>
              <a:t>CENÁRIO DE REFERENCIA </a:t>
            </a:r>
          </a:p>
          <a:p>
            <a:pPr algn="ctr"/>
            <a:r>
              <a:rPr lang="pt-PT" sz="900" dirty="0">
                <a:solidFill>
                  <a:schemeClr val="bg1"/>
                </a:solidFill>
                <a:latin typeface="+mn-lt"/>
              </a:rPr>
              <a:t>(em anexo)</a:t>
            </a:r>
          </a:p>
          <a:p>
            <a:pPr algn="ctr"/>
            <a:r>
              <a:rPr lang="pt-PT" sz="900" dirty="0">
                <a:solidFill>
                  <a:srgbClr val="525252"/>
                </a:solidFill>
                <a:latin typeface="Roboto Slab Regular"/>
                <a:ea typeface="Roboto Slab Regular"/>
              </a:rPr>
              <a:t>70% das “salas do futuro” [32] no presente para a concretização PADDE </a:t>
            </a:r>
          </a:p>
          <a:p>
            <a:pPr algn="ctr"/>
            <a:endParaRPr lang="pt-PT" sz="900" dirty="0">
              <a:solidFill>
                <a:schemeClr val="bg1"/>
              </a:solidFill>
              <a:latin typeface="+mn-lt"/>
              <a:ea typeface="Roboto Slab"/>
              <a:cs typeface="Roboto Slab"/>
              <a:sym typeface="Roboto Slab"/>
            </a:endParaRPr>
          </a:p>
          <a:p>
            <a:pPr algn="ctr"/>
            <a:r>
              <a:rPr lang="pt-PT" sz="900" dirty="0">
                <a:solidFill>
                  <a:schemeClr val="bg1"/>
                </a:solidFill>
                <a:latin typeface="+mn-lt"/>
                <a:ea typeface="Roboto Slab"/>
                <a:cs typeface="Roboto Slab"/>
                <a:sym typeface="Roboto Slab"/>
              </a:rPr>
              <a:t>PRESSUPOSTOS</a:t>
            </a:r>
          </a:p>
          <a:p>
            <a:pPr algn="ctr"/>
            <a:r>
              <a:rPr lang="pt-PT" sz="900" dirty="0">
                <a:solidFill>
                  <a:schemeClr val="bg1"/>
                </a:solidFill>
                <a:latin typeface="+mn-lt"/>
                <a:ea typeface="Roboto Slab"/>
                <a:cs typeface="Roboto Slab"/>
                <a:sym typeface="Roboto Slab"/>
              </a:rPr>
              <a:t>Alunos: 2007</a:t>
            </a:r>
          </a:p>
          <a:p>
            <a:pPr algn="ctr"/>
            <a:r>
              <a:rPr lang="pt-PT" sz="900" dirty="0">
                <a:solidFill>
                  <a:schemeClr val="bg1"/>
                </a:solidFill>
                <a:latin typeface="+mn-lt"/>
                <a:ea typeface="Roboto Slab"/>
                <a:cs typeface="Roboto Slab"/>
                <a:sym typeface="Roboto Slab"/>
              </a:rPr>
              <a:t>Estabelecimentos: 8</a:t>
            </a:r>
          </a:p>
          <a:p>
            <a:pPr algn="ctr"/>
            <a:r>
              <a:rPr lang="pt-PT" sz="900" dirty="0">
                <a:solidFill>
                  <a:schemeClr val="bg1"/>
                </a:solidFill>
                <a:latin typeface="+mn-lt"/>
                <a:ea typeface="Roboto Slab"/>
                <a:cs typeface="Roboto Slab"/>
                <a:sym typeface="Roboto Slab"/>
              </a:rPr>
              <a:t>Salas: 81 (20-25 alunos)</a:t>
            </a:r>
          </a:p>
          <a:p>
            <a:pPr algn="ctr"/>
            <a:r>
              <a:rPr lang="pt-PT" sz="900" dirty="0" err="1">
                <a:solidFill>
                  <a:schemeClr val="bg1"/>
                </a:solidFill>
                <a:latin typeface="+mn-lt"/>
                <a:ea typeface="Roboto Slab"/>
                <a:cs typeface="Roboto Slab"/>
                <a:sym typeface="Roboto Slab"/>
              </a:rPr>
              <a:t>Lab</a:t>
            </a:r>
            <a:r>
              <a:rPr lang="pt-PT" sz="900" dirty="0">
                <a:solidFill>
                  <a:schemeClr val="bg1"/>
                </a:solidFill>
                <a:latin typeface="+mn-lt"/>
                <a:ea typeface="Roboto Slab"/>
                <a:cs typeface="Roboto Slab"/>
                <a:sym typeface="Roboto Slab"/>
              </a:rPr>
              <a:t> aprendizagem: 5</a:t>
            </a:r>
          </a:p>
          <a:p>
            <a:pPr algn="ctr"/>
            <a:r>
              <a:rPr lang="pt-PT" sz="900" dirty="0">
                <a:solidFill>
                  <a:schemeClr val="bg1"/>
                </a:solidFill>
                <a:latin typeface="+mn-lt"/>
                <a:ea typeface="Roboto Slab"/>
                <a:cs typeface="Roboto Slab"/>
                <a:sym typeface="Roboto Slab"/>
              </a:rPr>
              <a:t>Anfiteatro: 2</a:t>
            </a:r>
          </a:p>
          <a:p>
            <a:pPr algn="ctr"/>
            <a:r>
              <a:rPr lang="pt-PT" sz="900" dirty="0">
                <a:solidFill>
                  <a:schemeClr val="bg1"/>
                </a:solidFill>
                <a:latin typeface="+mn-lt"/>
                <a:ea typeface="Roboto Slab"/>
                <a:cs typeface="Roboto Slab"/>
                <a:sym typeface="Roboto Slab"/>
              </a:rPr>
              <a:t>Docentes: 201</a:t>
            </a:r>
          </a:p>
          <a:p>
            <a:pPr algn="ctr"/>
            <a:r>
              <a:rPr lang="pt-PT" sz="900" dirty="0">
                <a:solidFill>
                  <a:schemeClr val="bg1"/>
                </a:solidFill>
                <a:latin typeface="+mn-lt"/>
                <a:ea typeface="Roboto Slab"/>
                <a:cs typeface="Roboto Slab"/>
                <a:sym typeface="Roboto Slab"/>
              </a:rPr>
              <a:t>Não docentes: 79</a:t>
            </a:r>
          </a:p>
          <a:p>
            <a:pPr algn="ctr"/>
            <a:endParaRPr lang="pt-PT" sz="900" dirty="0">
              <a:solidFill>
                <a:schemeClr val="bg1"/>
              </a:solidFill>
              <a:latin typeface="+mn-lt"/>
              <a:ea typeface="Roboto Slab"/>
              <a:cs typeface="Roboto Slab"/>
              <a:sym typeface="Roboto Slab"/>
            </a:endParaRPr>
          </a:p>
          <a:p>
            <a:pPr algn="ctr"/>
            <a:endParaRPr lang="pt-PT" sz="900" dirty="0">
              <a:solidFill>
                <a:schemeClr val="bg1"/>
              </a:solidFill>
              <a:latin typeface="+mn-lt"/>
              <a:ea typeface="Roboto Slab"/>
              <a:cs typeface="Roboto Slab"/>
              <a:sym typeface="Roboto Slab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69DEFC87-0EFF-7447-824E-6783BF3BBBC7}"/>
              </a:ext>
            </a:extLst>
          </p:cNvPr>
          <p:cNvSpPr/>
          <p:nvPr/>
        </p:nvSpPr>
        <p:spPr>
          <a:xfrm>
            <a:off x="1181051" y="2043088"/>
            <a:ext cx="54634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900" dirty="0">
                <a:solidFill>
                  <a:srgbClr val="525252"/>
                </a:solidFill>
                <a:latin typeface="Roboto Slab Regular"/>
                <a:ea typeface="Roboto Slab Regular"/>
                <a:sym typeface="Roboto Slab Regular"/>
              </a:rPr>
              <a:t>7. Potencia-se a prática do </a:t>
            </a:r>
            <a:r>
              <a:rPr lang="pt-PT" sz="900" i="1" dirty="0" err="1">
                <a:solidFill>
                  <a:srgbClr val="525252"/>
                </a:solidFill>
                <a:latin typeface="Roboto Slab Regular"/>
                <a:ea typeface="Roboto Slab Regular"/>
                <a:sym typeface="Roboto Slab Regular"/>
              </a:rPr>
              <a:t>bring</a:t>
            </a:r>
            <a:r>
              <a:rPr lang="pt-PT" sz="900" i="1" dirty="0">
                <a:solidFill>
                  <a:srgbClr val="525252"/>
                </a:solidFill>
                <a:latin typeface="Roboto Slab Regular"/>
                <a:ea typeface="Roboto Slab Regular"/>
                <a:sym typeface="Roboto Slab Regular"/>
              </a:rPr>
              <a:t> </a:t>
            </a:r>
            <a:r>
              <a:rPr lang="pt-PT" sz="900" i="1" dirty="0" err="1">
                <a:solidFill>
                  <a:srgbClr val="525252"/>
                </a:solidFill>
                <a:latin typeface="Roboto Slab Regular"/>
                <a:ea typeface="Roboto Slab Regular"/>
                <a:sym typeface="Roboto Slab Regular"/>
              </a:rPr>
              <a:t>your</a:t>
            </a:r>
            <a:r>
              <a:rPr lang="pt-PT" sz="900" i="1" dirty="0">
                <a:solidFill>
                  <a:srgbClr val="525252"/>
                </a:solidFill>
                <a:latin typeface="Roboto Slab Regular"/>
                <a:ea typeface="Roboto Slab Regular"/>
                <a:sym typeface="Roboto Slab Regular"/>
              </a:rPr>
              <a:t> </a:t>
            </a:r>
            <a:r>
              <a:rPr lang="pt-PT" sz="900" i="1" dirty="0" err="1">
                <a:solidFill>
                  <a:srgbClr val="525252"/>
                </a:solidFill>
                <a:latin typeface="Roboto Slab Regular"/>
                <a:ea typeface="Roboto Slab Regular"/>
                <a:sym typeface="Roboto Slab Regular"/>
              </a:rPr>
              <a:t>own</a:t>
            </a:r>
            <a:r>
              <a:rPr lang="pt-PT" sz="900" i="1" dirty="0">
                <a:solidFill>
                  <a:srgbClr val="525252"/>
                </a:solidFill>
                <a:latin typeface="Roboto Slab Regular"/>
                <a:ea typeface="Roboto Slab Regular"/>
                <a:sym typeface="Roboto Slab Regular"/>
              </a:rPr>
              <a:t> </a:t>
            </a:r>
            <a:r>
              <a:rPr lang="pt-PT" sz="900" i="1" dirty="0" err="1">
                <a:solidFill>
                  <a:srgbClr val="525252"/>
                </a:solidFill>
                <a:latin typeface="Roboto Slab Regular"/>
                <a:ea typeface="Roboto Slab Regular"/>
                <a:sym typeface="Roboto Slab Regular"/>
              </a:rPr>
              <a:t>device</a:t>
            </a:r>
            <a:r>
              <a:rPr lang="pt-PT" sz="900" i="1" dirty="0">
                <a:solidFill>
                  <a:srgbClr val="525252"/>
                </a:solidFill>
                <a:latin typeface="Roboto Slab Regular"/>
                <a:ea typeface="Roboto Slab Regular"/>
                <a:sym typeface="Roboto Slab Regular"/>
              </a:rPr>
              <a:t> </a:t>
            </a:r>
            <a:r>
              <a:rPr lang="pt-PT" sz="900" dirty="0">
                <a:solidFill>
                  <a:srgbClr val="525252"/>
                </a:solidFill>
                <a:latin typeface="Roboto Slab Regular"/>
                <a:ea typeface="Roboto Slab Regular"/>
                <a:sym typeface="Roboto Slab Regular"/>
              </a:rPr>
              <a:t>no pressuposto que os alunos e docentes tenham atribuídos e utilizem os instrumentos de trabalho funcionais;</a:t>
            </a:r>
          </a:p>
          <a:p>
            <a:r>
              <a:rPr lang="pt-PT" sz="900" dirty="0">
                <a:solidFill>
                  <a:srgbClr val="525252"/>
                </a:solidFill>
                <a:latin typeface="Roboto Slab Regular"/>
                <a:ea typeface="Roboto Slab Regular"/>
                <a:sym typeface="Roboto Slab Regular"/>
              </a:rPr>
              <a:t>8. Escolas sem papel, tendencialmente sem necessidade de impressão;</a:t>
            </a:r>
          </a:p>
          <a:p>
            <a:r>
              <a:rPr lang="pt-PT" sz="900" dirty="0">
                <a:solidFill>
                  <a:srgbClr val="525252"/>
                </a:solidFill>
                <a:latin typeface="Roboto Slab Regular"/>
                <a:ea typeface="Roboto Slab Regular"/>
                <a:sym typeface="Roboto Slab Regular"/>
              </a:rPr>
              <a:t>9. Preferência pela adoção dos recursos digitais </a:t>
            </a:r>
            <a:r>
              <a:rPr lang="pt-PT" sz="900" i="1" dirty="0">
                <a:solidFill>
                  <a:srgbClr val="525252"/>
                </a:solidFill>
                <a:latin typeface="Roboto Slab Regular"/>
                <a:ea typeface="Roboto Slab Regular"/>
                <a:sym typeface="Roboto Slab Regular"/>
              </a:rPr>
              <a:t>open </a:t>
            </a:r>
            <a:r>
              <a:rPr lang="pt-PT" sz="900" i="1" dirty="0" err="1">
                <a:solidFill>
                  <a:srgbClr val="525252"/>
                </a:solidFill>
                <a:latin typeface="Roboto Slab Regular"/>
                <a:ea typeface="Roboto Slab Regular"/>
                <a:sym typeface="Roboto Slab Regular"/>
              </a:rPr>
              <a:t>source</a:t>
            </a:r>
            <a:r>
              <a:rPr lang="pt-PT" sz="900" dirty="0">
                <a:solidFill>
                  <a:srgbClr val="525252"/>
                </a:solidFill>
                <a:latin typeface="Roboto Slab Regular"/>
                <a:ea typeface="Roboto Slab Regular"/>
                <a:sym typeface="Roboto Slab Regular"/>
              </a:rPr>
              <a:t>;</a:t>
            </a:r>
          </a:p>
          <a:p>
            <a:r>
              <a:rPr lang="pt-PT" sz="900" dirty="0">
                <a:solidFill>
                  <a:srgbClr val="525252"/>
                </a:solidFill>
                <a:latin typeface="Roboto Slab Regular"/>
                <a:ea typeface="Roboto Slab Regular"/>
                <a:sym typeface="Roboto Slab Regular"/>
              </a:rPr>
              <a:t>10. Critérios de preferência por bens e serviços sustentáveis;</a:t>
            </a:r>
          </a:p>
          <a:p>
            <a:r>
              <a:rPr lang="pt-PT" sz="900" dirty="0">
                <a:solidFill>
                  <a:srgbClr val="525252"/>
                </a:solidFill>
                <a:latin typeface="Roboto Slab Regular"/>
                <a:ea typeface="Roboto Slab Regular"/>
                <a:sym typeface="Roboto Slab Regular"/>
              </a:rPr>
              <a:t>11. A transição ecológica foi prevista na perspetiva pedagógica e evolução das competências;</a:t>
            </a:r>
          </a:p>
          <a:p>
            <a:r>
              <a:rPr lang="pt-PT" sz="900" dirty="0">
                <a:solidFill>
                  <a:srgbClr val="525252"/>
                </a:solidFill>
                <a:latin typeface="Roboto Slab Regular"/>
                <a:ea typeface="Roboto Slab Regular"/>
                <a:sym typeface="Roboto Slab Regular"/>
              </a:rPr>
              <a:t>12. Os investimentos na requalificação de edifícios, conceção e construção de soluções para a transição ecológica não foram incorporados;</a:t>
            </a:r>
          </a:p>
          <a:p>
            <a:r>
              <a:rPr lang="pt-PT" sz="900" dirty="0">
                <a:solidFill>
                  <a:srgbClr val="525252"/>
                </a:solidFill>
                <a:latin typeface="Roboto Slab Regular"/>
                <a:ea typeface="Roboto Slab Regular"/>
                <a:sym typeface="Roboto Slab Regular"/>
              </a:rPr>
              <a:t>13. O montante de investimento considera-se </a:t>
            </a:r>
            <a:r>
              <a:rPr lang="pt-PT" sz="900" dirty="0" err="1">
                <a:solidFill>
                  <a:srgbClr val="525252"/>
                </a:solidFill>
                <a:latin typeface="Roboto Slab Regular"/>
                <a:ea typeface="Roboto Slab Regular"/>
                <a:sym typeface="Roboto Slab Regular"/>
              </a:rPr>
              <a:t>faseável</a:t>
            </a:r>
            <a:r>
              <a:rPr lang="pt-PT" sz="900" dirty="0">
                <a:solidFill>
                  <a:srgbClr val="525252"/>
                </a:solidFill>
                <a:latin typeface="Roboto Slab Regular"/>
                <a:ea typeface="Roboto Slab Regular"/>
                <a:sym typeface="Roboto Slab Regular"/>
              </a:rPr>
              <a:t> em 4 anos;</a:t>
            </a:r>
          </a:p>
          <a:p>
            <a:r>
              <a:rPr lang="pt-PT" sz="900" dirty="0">
                <a:solidFill>
                  <a:srgbClr val="525252"/>
                </a:solidFill>
                <a:latin typeface="Roboto Slab Regular"/>
                <a:ea typeface="Roboto Slab Regular"/>
                <a:sym typeface="Roboto Slab Regular"/>
              </a:rPr>
              <a:t>14. O método da cenarização como instrumento de planeamento estratégico.</a:t>
            </a:r>
          </a:p>
        </p:txBody>
      </p:sp>
    </p:spTree>
    <p:extLst>
      <p:ext uri="{BB962C8B-B14F-4D97-AF65-F5344CB8AC3E}">
        <p14:creationId xmlns:p14="http://schemas.microsoft.com/office/powerpoint/2010/main" val="724069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4"/>
          <p:cNvSpPr txBox="1">
            <a:spLocks noGrp="1"/>
          </p:cNvSpPr>
          <p:nvPr>
            <p:ph type="title"/>
          </p:nvPr>
        </p:nvSpPr>
        <p:spPr>
          <a:xfrm>
            <a:off x="5490186" y="2479783"/>
            <a:ext cx="2929527" cy="917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DAC1B6"/>
                </a:solidFill>
              </a:rPr>
              <a:t>EIXOS </a:t>
            </a:r>
            <a:r>
              <a:rPr lang="en-US" sz="2500" dirty="0"/>
              <a:t>DE INVESTIMENTO DO </a:t>
            </a:r>
            <a:r>
              <a:rPr lang="en-US" sz="2500" dirty="0" err="1"/>
              <a:t>PADDinvest</a:t>
            </a:r>
            <a:endParaRPr sz="2500" dirty="0"/>
          </a:p>
        </p:txBody>
      </p:sp>
      <p:sp>
        <p:nvSpPr>
          <p:cNvPr id="246" name="Google Shape;246;p34"/>
          <p:cNvSpPr txBox="1">
            <a:spLocks noGrp="1"/>
          </p:cNvSpPr>
          <p:nvPr>
            <p:ph type="title" idx="2"/>
          </p:nvPr>
        </p:nvSpPr>
        <p:spPr>
          <a:xfrm>
            <a:off x="6491965" y="1919276"/>
            <a:ext cx="843000" cy="526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%</a:t>
            </a:r>
            <a:endParaRPr dirty="0"/>
          </a:p>
        </p:txBody>
      </p:sp>
      <p:grpSp>
        <p:nvGrpSpPr>
          <p:cNvPr id="7" name="Google Shape;669;p44">
            <a:extLst>
              <a:ext uri="{FF2B5EF4-FFF2-40B4-BE49-F238E27FC236}">
                <a16:creationId xmlns:a16="http://schemas.microsoft.com/office/drawing/2014/main" id="{97146B26-76BC-4849-B20E-20A784B27F22}"/>
              </a:ext>
            </a:extLst>
          </p:cNvPr>
          <p:cNvGrpSpPr/>
          <p:nvPr/>
        </p:nvGrpSpPr>
        <p:grpSpPr>
          <a:xfrm>
            <a:off x="1477173" y="2022692"/>
            <a:ext cx="2648133" cy="1098115"/>
            <a:chOff x="2840697" y="2479214"/>
            <a:chExt cx="2648133" cy="1098115"/>
          </a:xfrm>
        </p:grpSpPr>
        <p:sp>
          <p:nvSpPr>
            <p:cNvPr id="8" name="Google Shape;671;p44">
              <a:extLst>
                <a:ext uri="{FF2B5EF4-FFF2-40B4-BE49-F238E27FC236}">
                  <a16:creationId xmlns:a16="http://schemas.microsoft.com/office/drawing/2014/main" id="{BF35936E-42BD-0042-B406-3D0D0704EAF7}"/>
                </a:ext>
              </a:extLst>
            </p:cNvPr>
            <p:cNvSpPr/>
            <p:nvPr/>
          </p:nvSpPr>
          <p:spPr>
            <a:xfrm>
              <a:off x="3723451" y="2688900"/>
              <a:ext cx="883946" cy="884282"/>
            </a:xfrm>
            <a:prstGeom prst="ellipse">
              <a:avLst/>
            </a:prstGeom>
            <a:noFill/>
            <a:ln w="76200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8200" tIns="48200" rIns="48200" bIns="482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674;p44">
              <a:extLst>
                <a:ext uri="{FF2B5EF4-FFF2-40B4-BE49-F238E27FC236}">
                  <a16:creationId xmlns:a16="http://schemas.microsoft.com/office/drawing/2014/main" id="{EAB434B2-576A-0844-A61D-EA202C55325D}"/>
                </a:ext>
              </a:extLst>
            </p:cNvPr>
            <p:cNvSpPr/>
            <p:nvPr/>
          </p:nvSpPr>
          <p:spPr>
            <a:xfrm>
              <a:off x="4604883" y="2685719"/>
              <a:ext cx="883947" cy="884282"/>
            </a:xfrm>
            <a:prstGeom prst="ellipse">
              <a:avLst/>
            </a:prstGeom>
            <a:noFill/>
            <a:ln w="76200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8200" tIns="48200" rIns="48200" bIns="482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" name="Google Shape;676;p44">
              <a:extLst>
                <a:ext uri="{FF2B5EF4-FFF2-40B4-BE49-F238E27FC236}">
                  <a16:creationId xmlns:a16="http://schemas.microsoft.com/office/drawing/2014/main" id="{1C6EDD9B-5952-8443-9754-6A73BC5C0386}"/>
                </a:ext>
              </a:extLst>
            </p:cNvPr>
            <p:cNvGrpSpPr/>
            <p:nvPr/>
          </p:nvGrpSpPr>
          <p:grpSpPr>
            <a:xfrm rot="-5400000">
              <a:off x="2821855" y="2498056"/>
              <a:ext cx="1098115" cy="1060432"/>
              <a:chOff x="8060300" y="1155776"/>
              <a:chExt cx="2082525" cy="2011824"/>
            </a:xfrm>
          </p:grpSpPr>
          <p:sp>
            <p:nvSpPr>
              <p:cNvPr id="12" name="Google Shape;677;p44">
                <a:extLst>
                  <a:ext uri="{FF2B5EF4-FFF2-40B4-BE49-F238E27FC236}">
                    <a16:creationId xmlns:a16="http://schemas.microsoft.com/office/drawing/2014/main" id="{A245A4FA-CCED-E84F-BA24-045E79E875F8}"/>
                  </a:ext>
                </a:extLst>
              </p:cNvPr>
              <p:cNvSpPr/>
              <p:nvPr/>
            </p:nvSpPr>
            <p:spPr>
              <a:xfrm rot="5400000">
                <a:off x="8060300" y="1155776"/>
                <a:ext cx="1677000" cy="1677000"/>
              </a:xfrm>
              <a:prstGeom prst="ellipse">
                <a:avLst/>
              </a:prstGeom>
              <a:noFill/>
              <a:ln w="76200" cap="flat" cmpd="sng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8200" tIns="48200" rIns="48200" bIns="482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/>
              </a:p>
            </p:txBody>
          </p:sp>
          <p:sp>
            <p:nvSpPr>
              <p:cNvPr id="13" name="Google Shape;678;p44">
                <a:extLst>
                  <a:ext uri="{FF2B5EF4-FFF2-40B4-BE49-F238E27FC236}">
                    <a16:creationId xmlns:a16="http://schemas.microsoft.com/office/drawing/2014/main" id="{4C329B0D-B8D0-FE4B-B1B4-13EE9C803D3D}"/>
                  </a:ext>
                </a:extLst>
              </p:cNvPr>
              <p:cNvSpPr/>
              <p:nvPr/>
            </p:nvSpPr>
            <p:spPr>
              <a:xfrm rot="5400000">
                <a:off x="8952199" y="1976975"/>
                <a:ext cx="1190625" cy="1190625"/>
              </a:xfrm>
              <a:custGeom>
                <a:avLst/>
                <a:gdLst/>
                <a:ahLst/>
                <a:cxnLst/>
                <a:rect l="l" t="t" r="r" b="b"/>
                <a:pathLst>
                  <a:path w="750" h="750" extrusionOk="0">
                    <a:moveTo>
                      <a:pt x="0" y="0"/>
                    </a:moveTo>
                    <a:lnTo>
                      <a:pt x="0" y="452"/>
                    </a:lnTo>
                    <a:lnTo>
                      <a:pt x="0" y="452"/>
                    </a:lnTo>
                    <a:lnTo>
                      <a:pt x="30" y="452"/>
                    </a:lnTo>
                    <a:lnTo>
                      <a:pt x="60" y="458"/>
                    </a:lnTo>
                    <a:lnTo>
                      <a:pt x="88" y="464"/>
                    </a:lnTo>
                    <a:lnTo>
                      <a:pt x="116" y="474"/>
                    </a:lnTo>
                    <a:lnTo>
                      <a:pt x="142" y="488"/>
                    </a:lnTo>
                    <a:lnTo>
                      <a:pt x="166" y="502"/>
                    </a:lnTo>
                    <a:lnTo>
                      <a:pt x="190" y="520"/>
                    </a:lnTo>
                    <a:lnTo>
                      <a:pt x="210" y="538"/>
                    </a:lnTo>
                    <a:lnTo>
                      <a:pt x="230" y="560"/>
                    </a:lnTo>
                    <a:lnTo>
                      <a:pt x="246" y="582"/>
                    </a:lnTo>
                    <a:lnTo>
                      <a:pt x="262" y="608"/>
                    </a:lnTo>
                    <a:lnTo>
                      <a:pt x="274" y="634"/>
                    </a:lnTo>
                    <a:lnTo>
                      <a:pt x="284" y="662"/>
                    </a:lnTo>
                    <a:lnTo>
                      <a:pt x="292" y="690"/>
                    </a:lnTo>
                    <a:lnTo>
                      <a:pt x="296" y="720"/>
                    </a:lnTo>
                    <a:lnTo>
                      <a:pt x="298" y="750"/>
                    </a:lnTo>
                    <a:lnTo>
                      <a:pt x="750" y="750"/>
                    </a:lnTo>
                    <a:lnTo>
                      <a:pt x="750" y="750"/>
                    </a:lnTo>
                    <a:lnTo>
                      <a:pt x="748" y="712"/>
                    </a:lnTo>
                    <a:lnTo>
                      <a:pt x="746" y="674"/>
                    </a:lnTo>
                    <a:lnTo>
                      <a:pt x="740" y="636"/>
                    </a:lnTo>
                    <a:lnTo>
                      <a:pt x="734" y="598"/>
                    </a:lnTo>
                    <a:lnTo>
                      <a:pt x="726" y="562"/>
                    </a:lnTo>
                    <a:lnTo>
                      <a:pt x="716" y="526"/>
                    </a:lnTo>
                    <a:lnTo>
                      <a:pt x="704" y="492"/>
                    </a:lnTo>
                    <a:lnTo>
                      <a:pt x="690" y="458"/>
                    </a:lnTo>
                    <a:lnTo>
                      <a:pt x="676" y="424"/>
                    </a:lnTo>
                    <a:lnTo>
                      <a:pt x="658" y="392"/>
                    </a:lnTo>
                    <a:lnTo>
                      <a:pt x="640" y="360"/>
                    </a:lnTo>
                    <a:lnTo>
                      <a:pt x="622" y="330"/>
                    </a:lnTo>
                    <a:lnTo>
                      <a:pt x="600" y="302"/>
                    </a:lnTo>
                    <a:lnTo>
                      <a:pt x="578" y="272"/>
                    </a:lnTo>
                    <a:lnTo>
                      <a:pt x="554" y="246"/>
                    </a:lnTo>
                    <a:lnTo>
                      <a:pt x="530" y="220"/>
                    </a:lnTo>
                    <a:lnTo>
                      <a:pt x="504" y="194"/>
                    </a:lnTo>
                    <a:lnTo>
                      <a:pt x="476" y="172"/>
                    </a:lnTo>
                    <a:lnTo>
                      <a:pt x="448" y="148"/>
                    </a:lnTo>
                    <a:lnTo>
                      <a:pt x="418" y="128"/>
                    </a:lnTo>
                    <a:lnTo>
                      <a:pt x="388" y="108"/>
                    </a:lnTo>
                    <a:lnTo>
                      <a:pt x="356" y="90"/>
                    </a:lnTo>
                    <a:lnTo>
                      <a:pt x="324" y="74"/>
                    </a:lnTo>
                    <a:lnTo>
                      <a:pt x="292" y="58"/>
                    </a:lnTo>
                    <a:lnTo>
                      <a:pt x="258" y="46"/>
                    </a:lnTo>
                    <a:lnTo>
                      <a:pt x="222" y="34"/>
                    </a:lnTo>
                    <a:lnTo>
                      <a:pt x="186" y="24"/>
                    </a:lnTo>
                    <a:lnTo>
                      <a:pt x="150" y="16"/>
                    </a:lnTo>
                    <a:lnTo>
                      <a:pt x="114" y="8"/>
                    </a:lnTo>
                    <a:lnTo>
                      <a:pt x="76" y="4"/>
                    </a:lnTo>
                    <a:lnTo>
                      <a:pt x="3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9D1">
                  <a:alpha val="75770"/>
                </a:srgbClr>
              </a:solidFill>
              <a:ln>
                <a:noFill/>
              </a:ln>
            </p:spPr>
            <p:txBody>
              <a:bodyPr spcFirstLastPara="1" wrap="square" lIns="48200" tIns="24100" rIns="48200" bIns="241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4" name="Google Shape;682;p44">
            <a:extLst>
              <a:ext uri="{FF2B5EF4-FFF2-40B4-BE49-F238E27FC236}">
                <a16:creationId xmlns:a16="http://schemas.microsoft.com/office/drawing/2014/main" id="{E8A12B76-EBF2-8B40-9342-6B84A89D32D8}"/>
              </a:ext>
            </a:extLst>
          </p:cNvPr>
          <p:cNvSpPr txBox="1"/>
          <p:nvPr/>
        </p:nvSpPr>
        <p:spPr>
          <a:xfrm>
            <a:off x="1078961" y="3421867"/>
            <a:ext cx="3483386" cy="5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025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dirty="0">
                <a:solidFill>
                  <a:srgbClr val="BBD0CF"/>
                </a:solidFill>
                <a:latin typeface="Oswald"/>
                <a:ea typeface="Oswald"/>
                <a:cs typeface="Oswald"/>
                <a:sym typeface="Oswald"/>
              </a:rPr>
              <a:t>RECURSOS DIGITAIS / LAB APRENDIZAGEM</a:t>
            </a:r>
            <a:endParaRPr lang="pt-PT" sz="900" dirty="0">
              <a:solidFill>
                <a:srgbClr val="666666"/>
              </a:solidFill>
              <a:latin typeface="Roboto Slab Regular"/>
              <a:ea typeface="Roboto Slab Regular"/>
              <a:cs typeface="Roboto Slab Regular"/>
              <a:sym typeface="Roboto Slab Regular"/>
            </a:endParaRPr>
          </a:p>
          <a:p>
            <a:pPr lvl="0" algn="ctr"/>
            <a:r>
              <a:rPr lang="pt-PT" sz="900" dirty="0">
                <a:solidFill>
                  <a:srgbClr val="525252"/>
                </a:solidFill>
                <a:latin typeface="Roboto Slab"/>
                <a:ea typeface="Roboto Slab"/>
                <a:cs typeface="Roboto Slab"/>
                <a:sym typeface="Roboto Slab"/>
              </a:rPr>
              <a:t>Recursos digitais, plataformas e software, laboratórios virtuais, práticas simuladas e/ou virtuais</a:t>
            </a:r>
          </a:p>
          <a:p>
            <a:pPr algn="ctr"/>
            <a:r>
              <a:rPr lang="pt-PT" sz="900" dirty="0">
                <a:solidFill>
                  <a:srgbClr val="666666"/>
                </a:solidFill>
                <a:latin typeface="Roboto Slab"/>
                <a:ea typeface="Roboto Slab"/>
                <a:cs typeface="Roboto Slab"/>
                <a:sym typeface="Roboto Slab"/>
              </a:rPr>
              <a:t>Centro de recursos, Biblioteca e material pedagógico ecológico, reciclável, economia circular, capacitação CFAE</a:t>
            </a:r>
          </a:p>
          <a:p>
            <a:pPr lvl="0" algn="ctr"/>
            <a:endParaRPr lang="pt-PT" sz="900" dirty="0">
              <a:solidFill>
                <a:srgbClr val="525252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5" name="Google Shape;683;p44">
            <a:extLst>
              <a:ext uri="{FF2B5EF4-FFF2-40B4-BE49-F238E27FC236}">
                <a16:creationId xmlns:a16="http://schemas.microsoft.com/office/drawing/2014/main" id="{E2A4C2BE-1E98-0F4B-9DEF-656A27819F42}"/>
              </a:ext>
            </a:extLst>
          </p:cNvPr>
          <p:cNvSpPr txBox="1"/>
          <p:nvPr/>
        </p:nvSpPr>
        <p:spPr>
          <a:xfrm>
            <a:off x="3029483" y="885767"/>
            <a:ext cx="1431600" cy="3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025" rIns="0" bIns="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dirty="0">
                <a:solidFill>
                  <a:srgbClr val="92A08C"/>
                </a:solidFill>
                <a:latin typeface="Oswald"/>
                <a:sym typeface="Oswald"/>
              </a:rPr>
              <a:t>INFRAESTRUTURA</a:t>
            </a:r>
            <a:endParaRPr lang="pt-PT" sz="1600" dirty="0">
              <a:solidFill>
                <a:srgbClr val="92A08C"/>
              </a:solidFill>
              <a:latin typeface="Oswald"/>
              <a:sym typeface="Nunito"/>
            </a:endParaRPr>
          </a:p>
          <a:p>
            <a:pPr marL="12700" lvl="0" algn="ctr"/>
            <a:endParaRPr lang="pt-PT" sz="900" dirty="0">
              <a:solidFill>
                <a:srgbClr val="666666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12700" lvl="0" algn="ctr"/>
            <a:r>
              <a:rPr lang="pt-PT" sz="900" dirty="0">
                <a:solidFill>
                  <a:srgbClr val="666666"/>
                </a:solidFill>
                <a:latin typeface="Roboto Slab"/>
                <a:ea typeface="Roboto Slab"/>
                <a:cs typeface="Roboto Slab"/>
                <a:sym typeface="Roboto Slab"/>
              </a:rPr>
              <a:t>Rede, tecnológica, conectividade, espaços interativos com mobiliário e conforto</a:t>
            </a:r>
          </a:p>
          <a:p>
            <a:pPr marL="12700" lvl="0" algn="ctr"/>
            <a:endParaRPr lang="pt-PT" sz="900" b="1" dirty="0">
              <a:solidFill>
                <a:srgbClr val="666666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7" name="Google Shape;685;p44">
            <a:extLst>
              <a:ext uri="{FF2B5EF4-FFF2-40B4-BE49-F238E27FC236}">
                <a16:creationId xmlns:a16="http://schemas.microsoft.com/office/drawing/2014/main" id="{6C5F8EFD-5316-9849-853D-61E747DFBDC5}"/>
              </a:ext>
            </a:extLst>
          </p:cNvPr>
          <p:cNvSpPr txBox="1"/>
          <p:nvPr/>
        </p:nvSpPr>
        <p:spPr>
          <a:xfrm>
            <a:off x="1759495" y="2568152"/>
            <a:ext cx="3210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70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>
                <a:solidFill>
                  <a:srgbClr val="71707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3%</a:t>
            </a:r>
            <a:endParaRPr sz="1100" b="1" dirty="0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8" name="Google Shape;686;p44">
            <a:extLst>
              <a:ext uri="{FF2B5EF4-FFF2-40B4-BE49-F238E27FC236}">
                <a16:creationId xmlns:a16="http://schemas.microsoft.com/office/drawing/2014/main" id="{9E7FC688-EA13-2340-A701-27FC18609C29}"/>
              </a:ext>
            </a:extLst>
          </p:cNvPr>
          <p:cNvSpPr txBox="1"/>
          <p:nvPr/>
        </p:nvSpPr>
        <p:spPr>
          <a:xfrm>
            <a:off x="1003833" y="860715"/>
            <a:ext cx="1847701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025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dirty="0">
                <a:solidFill>
                  <a:srgbClr val="EFD9D1"/>
                </a:solidFill>
                <a:latin typeface="Oswald"/>
                <a:ea typeface="Oswald"/>
                <a:cs typeface="Oswald"/>
                <a:sym typeface="Oswald"/>
              </a:rPr>
              <a:t>SERVIÇOS</a:t>
            </a:r>
          </a:p>
          <a:p>
            <a:pPr marL="12700" lvl="0" algn="ctr"/>
            <a:r>
              <a:rPr lang="pt-PT" sz="900" dirty="0">
                <a:solidFill>
                  <a:srgbClr val="525252"/>
                </a:solidFill>
                <a:latin typeface="Roboto Slab"/>
                <a:ea typeface="Roboto Slab"/>
                <a:cs typeface="Roboto Slab"/>
                <a:sym typeface="Roboto Slab"/>
              </a:rPr>
              <a:t>de manutenção, arquitetura redes, execução projetos, SPO, administração e gestão digital, parcerias, estratégia e monitorização, eficiência energética</a:t>
            </a:r>
            <a:endParaRPr lang="pt-PT" sz="900" dirty="0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9" name="Google Shape;687;p44">
            <a:extLst>
              <a:ext uri="{FF2B5EF4-FFF2-40B4-BE49-F238E27FC236}">
                <a16:creationId xmlns:a16="http://schemas.microsoft.com/office/drawing/2014/main" id="{7A188D07-403C-3B4B-8B29-F24DE08CCF54}"/>
              </a:ext>
            </a:extLst>
          </p:cNvPr>
          <p:cNvSpPr txBox="1"/>
          <p:nvPr/>
        </p:nvSpPr>
        <p:spPr>
          <a:xfrm>
            <a:off x="2635770" y="2568152"/>
            <a:ext cx="3210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70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>
                <a:solidFill>
                  <a:srgbClr val="71707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31%</a:t>
            </a:r>
            <a:endParaRPr sz="1100" b="1" dirty="0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0" name="Google Shape;688;p44">
            <a:extLst>
              <a:ext uri="{FF2B5EF4-FFF2-40B4-BE49-F238E27FC236}">
                <a16:creationId xmlns:a16="http://schemas.microsoft.com/office/drawing/2014/main" id="{7C7EC186-E984-B04A-BA1F-AEA10D2A395A}"/>
              </a:ext>
            </a:extLst>
          </p:cNvPr>
          <p:cNvSpPr txBox="1"/>
          <p:nvPr/>
        </p:nvSpPr>
        <p:spPr>
          <a:xfrm>
            <a:off x="3532673" y="2568152"/>
            <a:ext cx="3210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70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>
                <a:solidFill>
                  <a:srgbClr val="71707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66%</a:t>
            </a:r>
            <a:endParaRPr sz="1100" b="1" dirty="0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2" name="Google Shape;678;p44">
            <a:extLst>
              <a:ext uri="{FF2B5EF4-FFF2-40B4-BE49-F238E27FC236}">
                <a16:creationId xmlns:a16="http://schemas.microsoft.com/office/drawing/2014/main" id="{F855EBDE-6305-B141-BECF-A482FDF98D45}"/>
              </a:ext>
            </a:extLst>
          </p:cNvPr>
          <p:cNvSpPr/>
          <p:nvPr/>
        </p:nvSpPr>
        <p:spPr>
          <a:xfrm rot="5400000">
            <a:off x="2805590" y="2671219"/>
            <a:ext cx="627578" cy="627816"/>
          </a:xfrm>
          <a:custGeom>
            <a:avLst/>
            <a:gdLst/>
            <a:ahLst/>
            <a:cxnLst/>
            <a:rect l="l" t="t" r="r" b="b"/>
            <a:pathLst>
              <a:path w="750" h="750" extrusionOk="0">
                <a:moveTo>
                  <a:pt x="0" y="0"/>
                </a:moveTo>
                <a:lnTo>
                  <a:pt x="0" y="452"/>
                </a:lnTo>
                <a:lnTo>
                  <a:pt x="0" y="452"/>
                </a:lnTo>
                <a:lnTo>
                  <a:pt x="30" y="452"/>
                </a:lnTo>
                <a:lnTo>
                  <a:pt x="60" y="458"/>
                </a:lnTo>
                <a:lnTo>
                  <a:pt x="88" y="464"/>
                </a:lnTo>
                <a:lnTo>
                  <a:pt x="116" y="474"/>
                </a:lnTo>
                <a:lnTo>
                  <a:pt x="142" y="488"/>
                </a:lnTo>
                <a:lnTo>
                  <a:pt x="166" y="502"/>
                </a:lnTo>
                <a:lnTo>
                  <a:pt x="190" y="520"/>
                </a:lnTo>
                <a:lnTo>
                  <a:pt x="210" y="538"/>
                </a:lnTo>
                <a:lnTo>
                  <a:pt x="230" y="560"/>
                </a:lnTo>
                <a:lnTo>
                  <a:pt x="246" y="582"/>
                </a:lnTo>
                <a:lnTo>
                  <a:pt x="262" y="608"/>
                </a:lnTo>
                <a:lnTo>
                  <a:pt x="274" y="634"/>
                </a:lnTo>
                <a:lnTo>
                  <a:pt x="284" y="662"/>
                </a:lnTo>
                <a:lnTo>
                  <a:pt x="292" y="690"/>
                </a:lnTo>
                <a:lnTo>
                  <a:pt x="296" y="720"/>
                </a:lnTo>
                <a:lnTo>
                  <a:pt x="298" y="750"/>
                </a:lnTo>
                <a:lnTo>
                  <a:pt x="750" y="750"/>
                </a:lnTo>
                <a:lnTo>
                  <a:pt x="750" y="750"/>
                </a:lnTo>
                <a:lnTo>
                  <a:pt x="748" y="712"/>
                </a:lnTo>
                <a:lnTo>
                  <a:pt x="746" y="674"/>
                </a:lnTo>
                <a:lnTo>
                  <a:pt x="740" y="636"/>
                </a:lnTo>
                <a:lnTo>
                  <a:pt x="734" y="598"/>
                </a:lnTo>
                <a:lnTo>
                  <a:pt x="726" y="562"/>
                </a:lnTo>
                <a:lnTo>
                  <a:pt x="716" y="526"/>
                </a:lnTo>
                <a:lnTo>
                  <a:pt x="704" y="492"/>
                </a:lnTo>
                <a:lnTo>
                  <a:pt x="690" y="458"/>
                </a:lnTo>
                <a:lnTo>
                  <a:pt x="676" y="424"/>
                </a:lnTo>
                <a:lnTo>
                  <a:pt x="658" y="392"/>
                </a:lnTo>
                <a:lnTo>
                  <a:pt x="640" y="360"/>
                </a:lnTo>
                <a:lnTo>
                  <a:pt x="622" y="330"/>
                </a:lnTo>
                <a:lnTo>
                  <a:pt x="600" y="302"/>
                </a:lnTo>
                <a:lnTo>
                  <a:pt x="578" y="272"/>
                </a:lnTo>
                <a:lnTo>
                  <a:pt x="554" y="246"/>
                </a:lnTo>
                <a:lnTo>
                  <a:pt x="530" y="220"/>
                </a:lnTo>
                <a:lnTo>
                  <a:pt x="504" y="194"/>
                </a:lnTo>
                <a:lnTo>
                  <a:pt x="476" y="172"/>
                </a:lnTo>
                <a:lnTo>
                  <a:pt x="448" y="148"/>
                </a:lnTo>
                <a:lnTo>
                  <a:pt x="418" y="128"/>
                </a:lnTo>
                <a:lnTo>
                  <a:pt x="388" y="108"/>
                </a:lnTo>
                <a:lnTo>
                  <a:pt x="356" y="90"/>
                </a:lnTo>
                <a:lnTo>
                  <a:pt x="324" y="74"/>
                </a:lnTo>
                <a:lnTo>
                  <a:pt x="292" y="58"/>
                </a:lnTo>
                <a:lnTo>
                  <a:pt x="258" y="46"/>
                </a:lnTo>
                <a:lnTo>
                  <a:pt x="222" y="34"/>
                </a:lnTo>
                <a:lnTo>
                  <a:pt x="186" y="24"/>
                </a:lnTo>
                <a:lnTo>
                  <a:pt x="150" y="16"/>
                </a:lnTo>
                <a:lnTo>
                  <a:pt x="114" y="8"/>
                </a:lnTo>
                <a:lnTo>
                  <a:pt x="76" y="4"/>
                </a:lnTo>
                <a:lnTo>
                  <a:pt x="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75770"/>
            </a:schemeClr>
          </a:solidFill>
          <a:ln>
            <a:noFill/>
          </a:ln>
        </p:spPr>
        <p:txBody>
          <a:bodyPr spcFirstLastPara="1" wrap="square" lIns="48200" tIns="24100" rIns="48200" bIns="24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678;p44">
            <a:extLst>
              <a:ext uri="{FF2B5EF4-FFF2-40B4-BE49-F238E27FC236}">
                <a16:creationId xmlns:a16="http://schemas.microsoft.com/office/drawing/2014/main" id="{BF014626-7F0F-0C46-BADC-093508DD623C}"/>
              </a:ext>
            </a:extLst>
          </p:cNvPr>
          <p:cNvSpPr/>
          <p:nvPr/>
        </p:nvSpPr>
        <p:spPr>
          <a:xfrm rot="18980064">
            <a:off x="3390596" y="1900535"/>
            <a:ext cx="627578" cy="627816"/>
          </a:xfrm>
          <a:custGeom>
            <a:avLst/>
            <a:gdLst/>
            <a:ahLst/>
            <a:cxnLst/>
            <a:rect l="l" t="t" r="r" b="b"/>
            <a:pathLst>
              <a:path w="750" h="750" extrusionOk="0">
                <a:moveTo>
                  <a:pt x="0" y="0"/>
                </a:moveTo>
                <a:lnTo>
                  <a:pt x="0" y="452"/>
                </a:lnTo>
                <a:lnTo>
                  <a:pt x="0" y="452"/>
                </a:lnTo>
                <a:lnTo>
                  <a:pt x="30" y="452"/>
                </a:lnTo>
                <a:lnTo>
                  <a:pt x="60" y="458"/>
                </a:lnTo>
                <a:lnTo>
                  <a:pt x="88" y="464"/>
                </a:lnTo>
                <a:lnTo>
                  <a:pt x="116" y="474"/>
                </a:lnTo>
                <a:lnTo>
                  <a:pt x="142" y="488"/>
                </a:lnTo>
                <a:lnTo>
                  <a:pt x="166" y="502"/>
                </a:lnTo>
                <a:lnTo>
                  <a:pt x="190" y="520"/>
                </a:lnTo>
                <a:lnTo>
                  <a:pt x="210" y="538"/>
                </a:lnTo>
                <a:lnTo>
                  <a:pt x="230" y="560"/>
                </a:lnTo>
                <a:lnTo>
                  <a:pt x="246" y="582"/>
                </a:lnTo>
                <a:lnTo>
                  <a:pt x="262" y="608"/>
                </a:lnTo>
                <a:lnTo>
                  <a:pt x="274" y="634"/>
                </a:lnTo>
                <a:lnTo>
                  <a:pt x="284" y="662"/>
                </a:lnTo>
                <a:lnTo>
                  <a:pt x="292" y="690"/>
                </a:lnTo>
                <a:lnTo>
                  <a:pt x="296" y="720"/>
                </a:lnTo>
                <a:lnTo>
                  <a:pt x="298" y="750"/>
                </a:lnTo>
                <a:lnTo>
                  <a:pt x="750" y="750"/>
                </a:lnTo>
                <a:lnTo>
                  <a:pt x="750" y="750"/>
                </a:lnTo>
                <a:lnTo>
                  <a:pt x="748" y="712"/>
                </a:lnTo>
                <a:lnTo>
                  <a:pt x="746" y="674"/>
                </a:lnTo>
                <a:lnTo>
                  <a:pt x="740" y="636"/>
                </a:lnTo>
                <a:lnTo>
                  <a:pt x="734" y="598"/>
                </a:lnTo>
                <a:lnTo>
                  <a:pt x="726" y="562"/>
                </a:lnTo>
                <a:lnTo>
                  <a:pt x="716" y="526"/>
                </a:lnTo>
                <a:lnTo>
                  <a:pt x="704" y="492"/>
                </a:lnTo>
                <a:lnTo>
                  <a:pt x="690" y="458"/>
                </a:lnTo>
                <a:lnTo>
                  <a:pt x="676" y="424"/>
                </a:lnTo>
                <a:lnTo>
                  <a:pt x="658" y="392"/>
                </a:lnTo>
                <a:lnTo>
                  <a:pt x="640" y="360"/>
                </a:lnTo>
                <a:lnTo>
                  <a:pt x="622" y="330"/>
                </a:lnTo>
                <a:lnTo>
                  <a:pt x="600" y="302"/>
                </a:lnTo>
                <a:lnTo>
                  <a:pt x="578" y="272"/>
                </a:lnTo>
                <a:lnTo>
                  <a:pt x="554" y="246"/>
                </a:lnTo>
                <a:lnTo>
                  <a:pt x="530" y="220"/>
                </a:lnTo>
                <a:lnTo>
                  <a:pt x="504" y="194"/>
                </a:lnTo>
                <a:lnTo>
                  <a:pt x="476" y="172"/>
                </a:lnTo>
                <a:lnTo>
                  <a:pt x="448" y="148"/>
                </a:lnTo>
                <a:lnTo>
                  <a:pt x="418" y="128"/>
                </a:lnTo>
                <a:lnTo>
                  <a:pt x="388" y="108"/>
                </a:lnTo>
                <a:lnTo>
                  <a:pt x="356" y="90"/>
                </a:lnTo>
                <a:lnTo>
                  <a:pt x="324" y="74"/>
                </a:lnTo>
                <a:lnTo>
                  <a:pt x="292" y="58"/>
                </a:lnTo>
                <a:lnTo>
                  <a:pt x="258" y="46"/>
                </a:lnTo>
                <a:lnTo>
                  <a:pt x="222" y="34"/>
                </a:lnTo>
                <a:lnTo>
                  <a:pt x="186" y="24"/>
                </a:lnTo>
                <a:lnTo>
                  <a:pt x="150" y="16"/>
                </a:lnTo>
                <a:lnTo>
                  <a:pt x="114" y="8"/>
                </a:lnTo>
                <a:lnTo>
                  <a:pt x="76" y="4"/>
                </a:lnTo>
                <a:lnTo>
                  <a:pt x="38" y="0"/>
                </a:lnTo>
                <a:lnTo>
                  <a:pt x="0" y="0"/>
                </a:lnTo>
                <a:close/>
              </a:path>
            </a:pathLst>
          </a:custGeom>
          <a:solidFill>
            <a:srgbClr val="91A08D">
              <a:alpha val="76078"/>
            </a:srgbClr>
          </a:solidFill>
          <a:ln>
            <a:noFill/>
          </a:ln>
        </p:spPr>
        <p:txBody>
          <a:bodyPr spcFirstLastPara="1" wrap="square" lIns="48200" tIns="24100" rIns="48200" bIns="24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38"/>
          <p:cNvGrpSpPr/>
          <p:nvPr/>
        </p:nvGrpSpPr>
        <p:grpSpPr>
          <a:xfrm>
            <a:off x="6120322" y="2319672"/>
            <a:ext cx="2013429" cy="2823668"/>
            <a:chOff x="11611314" y="4399150"/>
            <a:chExt cx="3819824" cy="5354955"/>
          </a:xfrm>
        </p:grpSpPr>
        <p:sp>
          <p:nvSpPr>
            <p:cNvPr id="273" name="Google Shape;273;p38"/>
            <p:cNvSpPr/>
            <p:nvPr/>
          </p:nvSpPr>
          <p:spPr>
            <a:xfrm>
              <a:off x="14578765" y="4399150"/>
              <a:ext cx="852373" cy="5354955"/>
            </a:xfrm>
            <a:custGeom>
              <a:avLst/>
              <a:gdLst/>
              <a:ahLst/>
              <a:cxnLst/>
              <a:rect l="l" t="t" r="r" b="b"/>
              <a:pathLst>
                <a:path w="604520" h="5354955" extrusionOk="0">
                  <a:moveTo>
                    <a:pt x="0" y="5354447"/>
                  </a:moveTo>
                  <a:lnTo>
                    <a:pt x="604494" y="5354447"/>
                  </a:lnTo>
                  <a:lnTo>
                    <a:pt x="604494" y="0"/>
                  </a:lnTo>
                  <a:lnTo>
                    <a:pt x="0" y="0"/>
                  </a:lnTo>
                  <a:lnTo>
                    <a:pt x="0" y="5354447"/>
                  </a:lnTo>
                  <a:close/>
                </a:path>
              </a:pathLst>
            </a:custGeom>
            <a:solidFill>
              <a:srgbClr val="92A08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rgbClr val="92A08C"/>
                </a:solidFill>
              </a:endParaRPr>
            </a:p>
          </p:txBody>
        </p:sp>
        <p:sp>
          <p:nvSpPr>
            <p:cNvPr id="274" name="Google Shape;274;p38"/>
            <p:cNvSpPr/>
            <p:nvPr/>
          </p:nvSpPr>
          <p:spPr>
            <a:xfrm>
              <a:off x="13095057" y="5104481"/>
              <a:ext cx="852373" cy="4649470"/>
            </a:xfrm>
            <a:custGeom>
              <a:avLst/>
              <a:gdLst/>
              <a:ahLst/>
              <a:cxnLst/>
              <a:rect l="l" t="t" r="r" b="b"/>
              <a:pathLst>
                <a:path w="604520" h="4649470" extrusionOk="0">
                  <a:moveTo>
                    <a:pt x="0" y="4649114"/>
                  </a:moveTo>
                  <a:lnTo>
                    <a:pt x="604481" y="4649114"/>
                  </a:lnTo>
                  <a:lnTo>
                    <a:pt x="604481" y="0"/>
                  </a:lnTo>
                  <a:lnTo>
                    <a:pt x="0" y="0"/>
                  </a:lnTo>
                  <a:lnTo>
                    <a:pt x="0" y="4649114"/>
                  </a:lnTo>
                  <a:close/>
                </a:path>
              </a:pathLst>
            </a:custGeom>
            <a:solidFill>
              <a:srgbClr val="BBD0C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/>
            </a:p>
          </p:txBody>
        </p:sp>
        <p:sp>
          <p:nvSpPr>
            <p:cNvPr id="275" name="Google Shape;275;p38"/>
            <p:cNvSpPr/>
            <p:nvPr/>
          </p:nvSpPr>
          <p:spPr>
            <a:xfrm>
              <a:off x="11611314" y="5878570"/>
              <a:ext cx="852373" cy="3875404"/>
            </a:xfrm>
            <a:custGeom>
              <a:avLst/>
              <a:gdLst/>
              <a:ahLst/>
              <a:cxnLst/>
              <a:rect l="l" t="t" r="r" b="b"/>
              <a:pathLst>
                <a:path w="604520" h="3875404" extrusionOk="0">
                  <a:moveTo>
                    <a:pt x="0" y="3875024"/>
                  </a:moveTo>
                  <a:lnTo>
                    <a:pt x="604507" y="3875024"/>
                  </a:lnTo>
                  <a:lnTo>
                    <a:pt x="604507" y="0"/>
                  </a:lnTo>
                  <a:lnTo>
                    <a:pt x="0" y="0"/>
                  </a:lnTo>
                  <a:lnTo>
                    <a:pt x="0" y="3875024"/>
                  </a:lnTo>
                  <a:close/>
                </a:path>
              </a:pathLst>
            </a:custGeom>
            <a:solidFill>
              <a:srgbClr val="EFD9D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/>
            </a:p>
          </p:txBody>
        </p:sp>
      </p:grpSp>
      <p:sp>
        <p:nvSpPr>
          <p:cNvPr id="271" name="Google Shape;271;p38"/>
          <p:cNvSpPr txBox="1">
            <a:spLocks noGrp="1"/>
          </p:cNvSpPr>
          <p:nvPr>
            <p:ph type="title"/>
          </p:nvPr>
        </p:nvSpPr>
        <p:spPr>
          <a:xfrm>
            <a:off x="552728" y="433559"/>
            <a:ext cx="7971339" cy="69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VOLUME do </a:t>
            </a:r>
            <a:r>
              <a:rPr lang="en-US" sz="2400" dirty="0" err="1"/>
              <a:t>PADDinvest</a:t>
            </a:r>
            <a:r>
              <a:rPr lang="en-US" sz="2400" dirty="0"/>
              <a:t> no total do </a:t>
            </a:r>
            <a:r>
              <a:rPr lang="en-US" sz="2500" dirty="0">
                <a:solidFill>
                  <a:srgbClr val="DAC1B6"/>
                </a:solidFill>
              </a:rPr>
              <a:t>ORÇAMENTO</a:t>
            </a:r>
            <a:endParaRPr sz="2500" dirty="0">
              <a:solidFill>
                <a:srgbClr val="DAC1B6"/>
              </a:solidFill>
            </a:endParaRPr>
          </a:p>
        </p:txBody>
      </p:sp>
      <p:sp>
        <p:nvSpPr>
          <p:cNvPr id="277" name="Google Shape;277;p38"/>
          <p:cNvSpPr txBox="1"/>
          <p:nvPr/>
        </p:nvSpPr>
        <p:spPr>
          <a:xfrm>
            <a:off x="569525" y="2895425"/>
            <a:ext cx="3356298" cy="5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25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dirty="0">
                <a:solidFill>
                  <a:srgbClr val="BAC8D3"/>
                </a:solidFill>
                <a:latin typeface="Oswald"/>
                <a:ea typeface="Oswald"/>
                <a:cs typeface="Oswald"/>
                <a:sym typeface="Oswald"/>
              </a:rPr>
              <a:t>17% </a:t>
            </a:r>
            <a:r>
              <a:rPr lang="pt-PT" sz="1200" dirty="0">
                <a:solidFill>
                  <a:srgbClr val="BAC8D3"/>
                </a:solidFill>
                <a:latin typeface="Oswald"/>
                <a:ea typeface="Oswald"/>
                <a:cs typeface="Oswald"/>
                <a:sym typeface="Oswald"/>
              </a:rPr>
              <a:t>| DESPESA CORRENTE</a:t>
            </a: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00" dirty="0">
                <a:solidFill>
                  <a:srgbClr val="525252"/>
                </a:solidFill>
                <a:latin typeface="Roboto Slab"/>
                <a:ea typeface="Roboto Slab"/>
                <a:cs typeface="Roboto Slab"/>
                <a:sym typeface="Roboto Slab"/>
              </a:rPr>
              <a:t>despesa de funcionamento e de suporte à operacionalização da escola</a:t>
            </a:r>
          </a:p>
        </p:txBody>
      </p:sp>
      <p:sp>
        <p:nvSpPr>
          <p:cNvPr id="279" name="Google Shape;279;p38"/>
          <p:cNvSpPr txBox="1"/>
          <p:nvPr/>
        </p:nvSpPr>
        <p:spPr>
          <a:xfrm>
            <a:off x="569524" y="3706073"/>
            <a:ext cx="3356299" cy="6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25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dirty="0">
                <a:solidFill>
                  <a:srgbClr val="DAC1B6"/>
                </a:solidFill>
                <a:latin typeface="Oswald"/>
                <a:ea typeface="Oswald"/>
                <a:cs typeface="Oswald"/>
                <a:sym typeface="Oswald"/>
              </a:rPr>
              <a:t>18% </a:t>
            </a:r>
            <a:r>
              <a:rPr lang="pt-PT" sz="1200" dirty="0">
                <a:solidFill>
                  <a:srgbClr val="DAC1B6"/>
                </a:solidFill>
                <a:latin typeface="Oswald"/>
                <a:ea typeface="Oswald"/>
                <a:cs typeface="Oswald"/>
                <a:sym typeface="Oswald"/>
              </a:rPr>
              <a:t>| VERDE</a:t>
            </a: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00" dirty="0">
                <a:solidFill>
                  <a:srgbClr val="525252"/>
                </a:solidFill>
                <a:latin typeface="Roboto Slab"/>
                <a:ea typeface="Roboto Slab"/>
                <a:cs typeface="Roboto Slab"/>
                <a:sym typeface="Roboto Slab"/>
              </a:rPr>
              <a:t>na transição ecológica em contexto pedagógico e de componente de investimento na infraestrutura, bem como na estratégia da comunidade – </a:t>
            </a:r>
            <a:r>
              <a:rPr lang="pt-PT" sz="1000" dirty="0" err="1">
                <a:solidFill>
                  <a:srgbClr val="525252"/>
                </a:solidFill>
                <a:latin typeface="Roboto Slab"/>
                <a:ea typeface="Roboto Slab"/>
                <a:cs typeface="Roboto Slab"/>
                <a:sym typeface="Roboto Slab"/>
              </a:rPr>
              <a:t>smart</a:t>
            </a:r>
            <a:r>
              <a:rPr lang="pt-PT" sz="1000" dirty="0">
                <a:solidFill>
                  <a:srgbClr val="525252"/>
                </a:solidFill>
                <a:latin typeface="Roboto Slab"/>
                <a:ea typeface="Roboto Slab"/>
                <a:cs typeface="Roboto Slab"/>
                <a:sym typeface="Roboto Slab"/>
              </a:rPr>
              <a:t> </a:t>
            </a:r>
            <a:r>
              <a:rPr lang="pt-PT" sz="1000" dirty="0" err="1">
                <a:solidFill>
                  <a:srgbClr val="525252"/>
                </a:solidFill>
                <a:latin typeface="Roboto Slab"/>
                <a:ea typeface="Roboto Slab"/>
                <a:cs typeface="Roboto Slab"/>
                <a:sym typeface="Roboto Slab"/>
              </a:rPr>
              <a:t>cities</a:t>
            </a:r>
            <a:endParaRPr lang="pt-PT" sz="1000" dirty="0">
              <a:solidFill>
                <a:srgbClr val="525252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280" name="Google Shape;280;p38"/>
          <p:cNvSpPr txBox="1"/>
          <p:nvPr/>
        </p:nvSpPr>
        <p:spPr>
          <a:xfrm>
            <a:off x="569524" y="2148229"/>
            <a:ext cx="3453835" cy="5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25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dirty="0">
                <a:solidFill>
                  <a:srgbClr val="92A08C"/>
                </a:solidFill>
                <a:latin typeface="Oswald"/>
                <a:ea typeface="Oswald"/>
                <a:cs typeface="Oswald"/>
                <a:sym typeface="Oswald"/>
              </a:rPr>
              <a:t>65% </a:t>
            </a:r>
            <a:r>
              <a:rPr lang="pt-PT" sz="1200" dirty="0">
                <a:solidFill>
                  <a:srgbClr val="92A08C"/>
                </a:solidFill>
                <a:latin typeface="Oswald"/>
                <a:ea typeface="Oswald"/>
                <a:cs typeface="Oswald"/>
                <a:sym typeface="Oswald"/>
              </a:rPr>
              <a:t>| </a:t>
            </a:r>
            <a:r>
              <a:rPr lang="pt-PT" sz="1200" dirty="0" err="1">
                <a:solidFill>
                  <a:srgbClr val="92A08C"/>
                </a:solidFill>
                <a:latin typeface="Oswald"/>
                <a:ea typeface="Oswald"/>
                <a:cs typeface="Oswald"/>
                <a:sym typeface="Oswald"/>
              </a:rPr>
              <a:t>PADDinvest</a:t>
            </a:r>
            <a:endParaRPr lang="pt-PT" sz="1200" dirty="0">
              <a:solidFill>
                <a:srgbClr val="92A08C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00" dirty="0">
                <a:solidFill>
                  <a:srgbClr val="525252"/>
                </a:solidFill>
                <a:latin typeface="Roboto Slab"/>
                <a:ea typeface="Roboto Slab"/>
                <a:cs typeface="Roboto Slab"/>
                <a:sym typeface="Roboto Slab"/>
              </a:rPr>
              <a:t>Infraestruturas, recursos digitais, inovação e gestão da educação digital</a:t>
            </a:r>
          </a:p>
        </p:txBody>
      </p:sp>
      <p:grpSp>
        <p:nvGrpSpPr>
          <p:cNvPr id="281" name="Google Shape;281;p38"/>
          <p:cNvGrpSpPr/>
          <p:nvPr/>
        </p:nvGrpSpPr>
        <p:grpSpPr>
          <a:xfrm>
            <a:off x="6211742" y="2474865"/>
            <a:ext cx="1811427" cy="910151"/>
            <a:chOff x="11784749" y="4693464"/>
            <a:chExt cx="3436590" cy="1726059"/>
          </a:xfrm>
        </p:grpSpPr>
        <p:grpSp>
          <p:nvGrpSpPr>
            <p:cNvPr id="282" name="Google Shape;282;p38"/>
            <p:cNvGrpSpPr/>
            <p:nvPr/>
          </p:nvGrpSpPr>
          <p:grpSpPr>
            <a:xfrm>
              <a:off x="11784749" y="6190354"/>
              <a:ext cx="505542" cy="229169"/>
              <a:chOff x="-49786250" y="2362475"/>
              <a:chExt cx="300900" cy="136475"/>
            </a:xfrm>
          </p:grpSpPr>
          <p:sp>
            <p:nvSpPr>
              <p:cNvPr id="284" name="Google Shape;284;p38"/>
              <p:cNvSpPr/>
              <p:nvPr/>
            </p:nvSpPr>
            <p:spPr>
              <a:xfrm>
                <a:off x="-49786250" y="2422325"/>
                <a:ext cx="36250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1450" h="694" extrusionOk="0">
                    <a:moveTo>
                      <a:pt x="379" y="1"/>
                    </a:moveTo>
                    <a:cubicBezTo>
                      <a:pt x="158" y="1"/>
                      <a:pt x="0" y="158"/>
                      <a:pt x="0" y="347"/>
                    </a:cubicBezTo>
                    <a:cubicBezTo>
                      <a:pt x="0" y="536"/>
                      <a:pt x="158" y="694"/>
                      <a:pt x="379" y="694"/>
                    </a:cubicBezTo>
                    <a:lnTo>
                      <a:pt x="1072" y="694"/>
                    </a:lnTo>
                    <a:cubicBezTo>
                      <a:pt x="1261" y="694"/>
                      <a:pt x="1418" y="536"/>
                      <a:pt x="1418" y="347"/>
                    </a:cubicBezTo>
                    <a:cubicBezTo>
                      <a:pt x="1450" y="127"/>
                      <a:pt x="1261" y="1"/>
                      <a:pt x="1072" y="1"/>
                    </a:cubicBezTo>
                    <a:close/>
                  </a:path>
                </a:pathLst>
              </a:custGeom>
              <a:solidFill>
                <a:srgbClr val="5252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38"/>
              <p:cNvSpPr/>
              <p:nvPr/>
            </p:nvSpPr>
            <p:spPr>
              <a:xfrm>
                <a:off x="-49783900" y="2362475"/>
                <a:ext cx="31550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1206" extrusionOk="0">
                    <a:moveTo>
                      <a:pt x="391" y="0"/>
                    </a:moveTo>
                    <a:cubicBezTo>
                      <a:pt x="300" y="0"/>
                      <a:pt x="206" y="32"/>
                      <a:pt x="127" y="95"/>
                    </a:cubicBezTo>
                    <a:cubicBezTo>
                      <a:pt x="1" y="221"/>
                      <a:pt x="1" y="441"/>
                      <a:pt x="127" y="599"/>
                    </a:cubicBezTo>
                    <a:lnTo>
                      <a:pt x="631" y="1134"/>
                    </a:lnTo>
                    <a:cubicBezTo>
                      <a:pt x="694" y="1182"/>
                      <a:pt x="781" y="1205"/>
                      <a:pt x="871" y="1205"/>
                    </a:cubicBezTo>
                    <a:cubicBezTo>
                      <a:pt x="962" y="1205"/>
                      <a:pt x="1056" y="1182"/>
                      <a:pt x="1135" y="1134"/>
                    </a:cubicBezTo>
                    <a:cubicBezTo>
                      <a:pt x="1261" y="1008"/>
                      <a:pt x="1261" y="756"/>
                      <a:pt x="1135" y="599"/>
                    </a:cubicBezTo>
                    <a:lnTo>
                      <a:pt x="631" y="95"/>
                    </a:lnTo>
                    <a:cubicBezTo>
                      <a:pt x="568" y="32"/>
                      <a:pt x="481" y="0"/>
                      <a:pt x="391" y="0"/>
                    </a:cubicBezTo>
                    <a:close/>
                  </a:path>
                </a:pathLst>
              </a:custGeom>
              <a:solidFill>
                <a:srgbClr val="5252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38"/>
              <p:cNvSpPr/>
              <p:nvPr/>
            </p:nvSpPr>
            <p:spPr>
              <a:xfrm>
                <a:off x="-49520825" y="2421550"/>
                <a:ext cx="35475" cy="18125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725" extrusionOk="0">
                    <a:moveTo>
                      <a:pt x="347" y="0"/>
                    </a:moveTo>
                    <a:cubicBezTo>
                      <a:pt x="158" y="0"/>
                      <a:pt x="1" y="158"/>
                      <a:pt x="1" y="378"/>
                    </a:cubicBezTo>
                    <a:cubicBezTo>
                      <a:pt x="1" y="567"/>
                      <a:pt x="158" y="725"/>
                      <a:pt x="347" y="725"/>
                    </a:cubicBezTo>
                    <a:lnTo>
                      <a:pt x="1072" y="725"/>
                    </a:lnTo>
                    <a:cubicBezTo>
                      <a:pt x="1261" y="725"/>
                      <a:pt x="1418" y="567"/>
                      <a:pt x="1418" y="378"/>
                    </a:cubicBezTo>
                    <a:cubicBezTo>
                      <a:pt x="1418" y="158"/>
                      <a:pt x="1261" y="0"/>
                      <a:pt x="1072" y="0"/>
                    </a:cubicBezTo>
                    <a:close/>
                  </a:path>
                </a:pathLst>
              </a:custGeom>
              <a:solidFill>
                <a:srgbClr val="5252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38"/>
              <p:cNvSpPr/>
              <p:nvPr/>
            </p:nvSpPr>
            <p:spPr>
              <a:xfrm>
                <a:off x="-49519250" y="2468800"/>
                <a:ext cx="31525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206" extrusionOk="0">
                    <a:moveTo>
                      <a:pt x="391" y="0"/>
                    </a:moveTo>
                    <a:cubicBezTo>
                      <a:pt x="300" y="0"/>
                      <a:pt x="205" y="32"/>
                      <a:pt x="127" y="95"/>
                    </a:cubicBezTo>
                    <a:cubicBezTo>
                      <a:pt x="1" y="221"/>
                      <a:pt x="1" y="441"/>
                      <a:pt x="127" y="599"/>
                    </a:cubicBezTo>
                    <a:lnTo>
                      <a:pt x="631" y="1135"/>
                    </a:lnTo>
                    <a:cubicBezTo>
                      <a:pt x="694" y="1182"/>
                      <a:pt x="780" y="1205"/>
                      <a:pt x="871" y="1205"/>
                    </a:cubicBezTo>
                    <a:cubicBezTo>
                      <a:pt x="962" y="1205"/>
                      <a:pt x="1056" y="1182"/>
                      <a:pt x="1135" y="1135"/>
                    </a:cubicBezTo>
                    <a:cubicBezTo>
                      <a:pt x="1261" y="1009"/>
                      <a:pt x="1261" y="756"/>
                      <a:pt x="1135" y="599"/>
                    </a:cubicBezTo>
                    <a:lnTo>
                      <a:pt x="631" y="95"/>
                    </a:lnTo>
                    <a:cubicBezTo>
                      <a:pt x="568" y="32"/>
                      <a:pt x="481" y="0"/>
                      <a:pt x="391" y="0"/>
                    </a:cubicBezTo>
                    <a:close/>
                  </a:path>
                </a:pathLst>
              </a:custGeom>
              <a:solidFill>
                <a:srgbClr val="5252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6" name="Google Shape;296;p38"/>
            <p:cNvSpPr/>
            <p:nvPr/>
          </p:nvSpPr>
          <p:spPr>
            <a:xfrm>
              <a:off x="13267171" y="5375099"/>
              <a:ext cx="508146" cy="503466"/>
            </a:xfrm>
            <a:custGeom>
              <a:avLst/>
              <a:gdLst/>
              <a:ahLst/>
              <a:cxnLst/>
              <a:rect l="l" t="t" r="r" b="b"/>
              <a:pathLst>
                <a:path w="12098" h="11993" extrusionOk="0">
                  <a:moveTo>
                    <a:pt x="9042" y="4337"/>
                  </a:moveTo>
                  <a:lnTo>
                    <a:pt x="10208" y="4935"/>
                  </a:lnTo>
                  <a:lnTo>
                    <a:pt x="8695" y="4935"/>
                  </a:lnTo>
                  <a:lnTo>
                    <a:pt x="9042" y="4337"/>
                  </a:lnTo>
                  <a:close/>
                  <a:moveTo>
                    <a:pt x="5167" y="1753"/>
                  </a:moveTo>
                  <a:lnTo>
                    <a:pt x="7593" y="5534"/>
                  </a:lnTo>
                  <a:lnTo>
                    <a:pt x="7026" y="6574"/>
                  </a:lnTo>
                  <a:lnTo>
                    <a:pt x="5356" y="4022"/>
                  </a:lnTo>
                  <a:lnTo>
                    <a:pt x="5167" y="1753"/>
                  </a:lnTo>
                  <a:close/>
                  <a:moveTo>
                    <a:pt x="9105" y="5629"/>
                  </a:moveTo>
                  <a:lnTo>
                    <a:pt x="8664" y="9189"/>
                  </a:lnTo>
                  <a:lnTo>
                    <a:pt x="7435" y="7298"/>
                  </a:lnTo>
                  <a:cubicBezTo>
                    <a:pt x="7593" y="7015"/>
                    <a:pt x="8223" y="5849"/>
                    <a:pt x="8349" y="5629"/>
                  </a:cubicBezTo>
                  <a:close/>
                  <a:moveTo>
                    <a:pt x="3088" y="1753"/>
                  </a:moveTo>
                  <a:lnTo>
                    <a:pt x="8034" y="9504"/>
                  </a:lnTo>
                  <a:lnTo>
                    <a:pt x="3623" y="7834"/>
                  </a:lnTo>
                  <a:lnTo>
                    <a:pt x="3088" y="1753"/>
                  </a:lnTo>
                  <a:close/>
                  <a:moveTo>
                    <a:pt x="1355" y="9378"/>
                  </a:moveTo>
                  <a:lnTo>
                    <a:pt x="4096" y="10134"/>
                  </a:lnTo>
                  <a:lnTo>
                    <a:pt x="4757" y="11268"/>
                  </a:lnTo>
                  <a:lnTo>
                    <a:pt x="2773" y="11268"/>
                  </a:lnTo>
                  <a:lnTo>
                    <a:pt x="1355" y="9378"/>
                  </a:lnTo>
                  <a:close/>
                  <a:moveTo>
                    <a:pt x="4064" y="8748"/>
                  </a:moveTo>
                  <a:lnTo>
                    <a:pt x="8380" y="10354"/>
                  </a:lnTo>
                  <a:lnTo>
                    <a:pt x="7971" y="11268"/>
                  </a:lnTo>
                  <a:lnTo>
                    <a:pt x="5545" y="11268"/>
                  </a:lnTo>
                  <a:cubicBezTo>
                    <a:pt x="5387" y="10984"/>
                    <a:pt x="4253" y="9063"/>
                    <a:pt x="4064" y="8748"/>
                  </a:cubicBezTo>
                  <a:close/>
                  <a:moveTo>
                    <a:pt x="2485" y="1"/>
                  </a:moveTo>
                  <a:cubicBezTo>
                    <a:pt x="2453" y="1"/>
                    <a:pt x="2422" y="7"/>
                    <a:pt x="2394" y="21"/>
                  </a:cubicBezTo>
                  <a:cubicBezTo>
                    <a:pt x="2237" y="52"/>
                    <a:pt x="2174" y="210"/>
                    <a:pt x="2174" y="367"/>
                  </a:cubicBezTo>
                  <a:cubicBezTo>
                    <a:pt x="2930" y="8527"/>
                    <a:pt x="2836" y="8117"/>
                    <a:pt x="2930" y="8243"/>
                  </a:cubicBezTo>
                  <a:lnTo>
                    <a:pt x="3497" y="9252"/>
                  </a:lnTo>
                  <a:lnTo>
                    <a:pt x="473" y="8432"/>
                  </a:lnTo>
                  <a:cubicBezTo>
                    <a:pt x="437" y="8425"/>
                    <a:pt x="402" y="8422"/>
                    <a:pt x="368" y="8422"/>
                  </a:cubicBezTo>
                  <a:cubicBezTo>
                    <a:pt x="249" y="8422"/>
                    <a:pt x="143" y="8468"/>
                    <a:pt x="95" y="8590"/>
                  </a:cubicBezTo>
                  <a:cubicBezTo>
                    <a:pt x="0" y="8716"/>
                    <a:pt x="0" y="8874"/>
                    <a:pt x="95" y="9000"/>
                  </a:cubicBezTo>
                  <a:lnTo>
                    <a:pt x="2205" y="11835"/>
                  </a:lnTo>
                  <a:cubicBezTo>
                    <a:pt x="2300" y="11898"/>
                    <a:pt x="2363" y="11993"/>
                    <a:pt x="2489" y="11993"/>
                  </a:cubicBezTo>
                  <a:lnTo>
                    <a:pt x="8128" y="11993"/>
                  </a:lnTo>
                  <a:cubicBezTo>
                    <a:pt x="8223" y="11993"/>
                    <a:pt x="8380" y="11898"/>
                    <a:pt x="8443" y="11772"/>
                  </a:cubicBezTo>
                  <a:lnTo>
                    <a:pt x="9137" y="10354"/>
                  </a:lnTo>
                  <a:cubicBezTo>
                    <a:pt x="9137" y="10323"/>
                    <a:pt x="9168" y="10291"/>
                    <a:pt x="9168" y="10260"/>
                  </a:cubicBezTo>
                  <a:lnTo>
                    <a:pt x="9735" y="5629"/>
                  </a:lnTo>
                  <a:lnTo>
                    <a:pt x="11657" y="5629"/>
                  </a:lnTo>
                  <a:cubicBezTo>
                    <a:pt x="11814" y="5629"/>
                    <a:pt x="11972" y="5534"/>
                    <a:pt x="12003" y="5377"/>
                  </a:cubicBezTo>
                  <a:cubicBezTo>
                    <a:pt x="12098" y="5219"/>
                    <a:pt x="12003" y="4998"/>
                    <a:pt x="11846" y="4967"/>
                  </a:cubicBezTo>
                  <a:lnTo>
                    <a:pt x="9042" y="3549"/>
                  </a:lnTo>
                  <a:cubicBezTo>
                    <a:pt x="9001" y="3533"/>
                    <a:pt x="8954" y="3525"/>
                    <a:pt x="8906" y="3525"/>
                  </a:cubicBezTo>
                  <a:cubicBezTo>
                    <a:pt x="8767" y="3525"/>
                    <a:pt x="8616" y="3590"/>
                    <a:pt x="8569" y="3707"/>
                  </a:cubicBezTo>
                  <a:lnTo>
                    <a:pt x="7908" y="4841"/>
                  </a:lnTo>
                  <a:lnTo>
                    <a:pt x="4915" y="178"/>
                  </a:lnTo>
                  <a:cubicBezTo>
                    <a:pt x="4866" y="80"/>
                    <a:pt x="4740" y="1"/>
                    <a:pt x="4627" y="1"/>
                  </a:cubicBezTo>
                  <a:cubicBezTo>
                    <a:pt x="4595" y="1"/>
                    <a:pt x="4564" y="7"/>
                    <a:pt x="4537" y="21"/>
                  </a:cubicBezTo>
                  <a:cubicBezTo>
                    <a:pt x="4411" y="52"/>
                    <a:pt x="4285" y="210"/>
                    <a:pt x="4285" y="367"/>
                  </a:cubicBezTo>
                  <a:lnTo>
                    <a:pt x="4505" y="2762"/>
                  </a:lnTo>
                  <a:lnTo>
                    <a:pt x="2804" y="178"/>
                  </a:lnTo>
                  <a:cubicBezTo>
                    <a:pt x="2730" y="80"/>
                    <a:pt x="2599" y="1"/>
                    <a:pt x="2485" y="1"/>
                  </a:cubicBezTo>
                  <a:close/>
                </a:path>
              </a:pathLst>
            </a:custGeom>
            <a:solidFill>
              <a:srgbClr val="52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7" name="Google Shape;297;p38"/>
            <p:cNvGrpSpPr/>
            <p:nvPr/>
          </p:nvGrpSpPr>
          <p:grpSpPr>
            <a:xfrm>
              <a:off x="14788581" y="4693464"/>
              <a:ext cx="432758" cy="366668"/>
              <a:chOff x="1636184" y="2959225"/>
              <a:chExt cx="232666" cy="197250"/>
            </a:xfrm>
          </p:grpSpPr>
          <p:sp>
            <p:nvSpPr>
              <p:cNvPr id="298" name="Google Shape;298;p38"/>
              <p:cNvSpPr/>
              <p:nvPr/>
            </p:nvSpPr>
            <p:spPr>
              <a:xfrm>
                <a:off x="1649300" y="2959225"/>
                <a:ext cx="219550" cy="197250"/>
              </a:xfrm>
              <a:custGeom>
                <a:avLst/>
                <a:gdLst/>
                <a:ahLst/>
                <a:cxnLst/>
                <a:rect l="l" t="t" r="r" b="b"/>
                <a:pathLst>
                  <a:path w="8782" h="7890" extrusionOk="0">
                    <a:moveTo>
                      <a:pt x="3485" y="419"/>
                    </a:moveTo>
                    <a:lnTo>
                      <a:pt x="2342" y="1952"/>
                    </a:lnTo>
                    <a:lnTo>
                      <a:pt x="1757" y="419"/>
                    </a:lnTo>
                    <a:close/>
                    <a:moveTo>
                      <a:pt x="6495" y="419"/>
                    </a:moveTo>
                    <a:lnTo>
                      <a:pt x="5882" y="1952"/>
                    </a:lnTo>
                    <a:lnTo>
                      <a:pt x="4739" y="419"/>
                    </a:lnTo>
                    <a:close/>
                    <a:moveTo>
                      <a:pt x="1255" y="809"/>
                    </a:moveTo>
                    <a:lnTo>
                      <a:pt x="1812" y="2314"/>
                    </a:lnTo>
                    <a:lnTo>
                      <a:pt x="307" y="2314"/>
                    </a:lnTo>
                    <a:lnTo>
                      <a:pt x="1255" y="809"/>
                    </a:lnTo>
                    <a:close/>
                    <a:moveTo>
                      <a:pt x="4154" y="614"/>
                    </a:moveTo>
                    <a:lnTo>
                      <a:pt x="5408" y="2314"/>
                    </a:lnTo>
                    <a:lnTo>
                      <a:pt x="2900" y="2314"/>
                    </a:lnTo>
                    <a:lnTo>
                      <a:pt x="4154" y="614"/>
                    </a:lnTo>
                    <a:close/>
                    <a:moveTo>
                      <a:pt x="6997" y="809"/>
                    </a:moveTo>
                    <a:lnTo>
                      <a:pt x="7945" y="2314"/>
                    </a:lnTo>
                    <a:lnTo>
                      <a:pt x="6440" y="2314"/>
                    </a:lnTo>
                    <a:lnTo>
                      <a:pt x="6997" y="809"/>
                    </a:lnTo>
                    <a:close/>
                    <a:moveTo>
                      <a:pt x="2035" y="2928"/>
                    </a:moveTo>
                    <a:lnTo>
                      <a:pt x="3206" y="6133"/>
                    </a:lnTo>
                    <a:lnTo>
                      <a:pt x="419" y="2928"/>
                    </a:lnTo>
                    <a:close/>
                    <a:moveTo>
                      <a:pt x="7806" y="2928"/>
                    </a:moveTo>
                    <a:lnTo>
                      <a:pt x="5018" y="6133"/>
                    </a:lnTo>
                    <a:lnTo>
                      <a:pt x="6217" y="2928"/>
                    </a:lnTo>
                    <a:close/>
                    <a:moveTo>
                      <a:pt x="5548" y="2928"/>
                    </a:moveTo>
                    <a:lnTo>
                      <a:pt x="4126" y="6719"/>
                    </a:lnTo>
                    <a:lnTo>
                      <a:pt x="2677" y="2928"/>
                    </a:lnTo>
                    <a:close/>
                    <a:moveTo>
                      <a:pt x="1562" y="1"/>
                    </a:moveTo>
                    <a:lnTo>
                      <a:pt x="1" y="2482"/>
                    </a:lnTo>
                    <a:lnTo>
                      <a:pt x="1" y="2510"/>
                    </a:lnTo>
                    <a:lnTo>
                      <a:pt x="1" y="2537"/>
                    </a:lnTo>
                    <a:lnTo>
                      <a:pt x="1" y="2593"/>
                    </a:lnTo>
                    <a:lnTo>
                      <a:pt x="1" y="2621"/>
                    </a:lnTo>
                    <a:lnTo>
                      <a:pt x="1" y="2649"/>
                    </a:lnTo>
                    <a:lnTo>
                      <a:pt x="1" y="2677"/>
                    </a:lnTo>
                    <a:lnTo>
                      <a:pt x="1" y="2733"/>
                    </a:lnTo>
                    <a:lnTo>
                      <a:pt x="1" y="2760"/>
                    </a:lnTo>
                    <a:lnTo>
                      <a:pt x="1" y="2788"/>
                    </a:lnTo>
                    <a:lnTo>
                      <a:pt x="1" y="2816"/>
                    </a:lnTo>
                    <a:lnTo>
                      <a:pt x="1" y="2872"/>
                    </a:lnTo>
                    <a:lnTo>
                      <a:pt x="4349" y="7834"/>
                    </a:lnTo>
                    <a:lnTo>
                      <a:pt x="4405" y="7890"/>
                    </a:lnTo>
                    <a:lnTo>
                      <a:pt x="4879" y="7890"/>
                    </a:lnTo>
                    <a:lnTo>
                      <a:pt x="4907" y="7834"/>
                    </a:lnTo>
                    <a:lnTo>
                      <a:pt x="8753" y="2788"/>
                    </a:lnTo>
                    <a:lnTo>
                      <a:pt x="8753" y="2788"/>
                    </a:lnTo>
                    <a:cubicBezTo>
                      <a:pt x="8744" y="2798"/>
                      <a:pt x="8738" y="2801"/>
                      <a:pt x="8735" y="2801"/>
                    </a:cubicBezTo>
                    <a:cubicBezTo>
                      <a:pt x="8729" y="2801"/>
                      <a:pt x="8735" y="2788"/>
                      <a:pt x="8753" y="2788"/>
                    </a:cubicBezTo>
                    <a:lnTo>
                      <a:pt x="8781" y="2760"/>
                    </a:lnTo>
                    <a:lnTo>
                      <a:pt x="8781" y="2733"/>
                    </a:lnTo>
                    <a:lnTo>
                      <a:pt x="8781" y="2677"/>
                    </a:lnTo>
                    <a:lnTo>
                      <a:pt x="8781" y="2649"/>
                    </a:lnTo>
                    <a:lnTo>
                      <a:pt x="8781" y="2621"/>
                    </a:lnTo>
                    <a:lnTo>
                      <a:pt x="8781" y="2593"/>
                    </a:lnTo>
                    <a:lnTo>
                      <a:pt x="8781" y="2537"/>
                    </a:lnTo>
                    <a:lnTo>
                      <a:pt x="8781" y="2510"/>
                    </a:lnTo>
                    <a:lnTo>
                      <a:pt x="8781" y="2482"/>
                    </a:lnTo>
                    <a:lnTo>
                      <a:pt x="7220" y="1"/>
                    </a:lnTo>
                    <a:close/>
                  </a:path>
                </a:pathLst>
              </a:custGeom>
              <a:solidFill>
                <a:srgbClr val="5252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38"/>
              <p:cNvSpPr/>
              <p:nvPr/>
            </p:nvSpPr>
            <p:spPr>
              <a:xfrm flipH="1">
                <a:off x="1636184" y="2959225"/>
                <a:ext cx="219550" cy="197250"/>
              </a:xfrm>
              <a:custGeom>
                <a:avLst/>
                <a:gdLst/>
                <a:ahLst/>
                <a:cxnLst/>
                <a:rect l="l" t="t" r="r" b="b"/>
                <a:pathLst>
                  <a:path w="8782" h="7890" extrusionOk="0">
                    <a:moveTo>
                      <a:pt x="3485" y="419"/>
                    </a:moveTo>
                    <a:lnTo>
                      <a:pt x="2342" y="1952"/>
                    </a:lnTo>
                    <a:lnTo>
                      <a:pt x="1757" y="419"/>
                    </a:lnTo>
                    <a:close/>
                    <a:moveTo>
                      <a:pt x="6495" y="419"/>
                    </a:moveTo>
                    <a:lnTo>
                      <a:pt x="5882" y="1952"/>
                    </a:lnTo>
                    <a:lnTo>
                      <a:pt x="4739" y="419"/>
                    </a:lnTo>
                    <a:close/>
                    <a:moveTo>
                      <a:pt x="1255" y="809"/>
                    </a:moveTo>
                    <a:lnTo>
                      <a:pt x="1812" y="2314"/>
                    </a:lnTo>
                    <a:lnTo>
                      <a:pt x="307" y="2314"/>
                    </a:lnTo>
                    <a:lnTo>
                      <a:pt x="1255" y="809"/>
                    </a:lnTo>
                    <a:close/>
                    <a:moveTo>
                      <a:pt x="4154" y="614"/>
                    </a:moveTo>
                    <a:lnTo>
                      <a:pt x="5408" y="2314"/>
                    </a:lnTo>
                    <a:lnTo>
                      <a:pt x="2900" y="2314"/>
                    </a:lnTo>
                    <a:lnTo>
                      <a:pt x="4154" y="614"/>
                    </a:lnTo>
                    <a:close/>
                    <a:moveTo>
                      <a:pt x="6997" y="809"/>
                    </a:moveTo>
                    <a:lnTo>
                      <a:pt x="7945" y="2314"/>
                    </a:lnTo>
                    <a:lnTo>
                      <a:pt x="6440" y="2314"/>
                    </a:lnTo>
                    <a:lnTo>
                      <a:pt x="6997" y="809"/>
                    </a:lnTo>
                    <a:close/>
                    <a:moveTo>
                      <a:pt x="2035" y="2928"/>
                    </a:moveTo>
                    <a:lnTo>
                      <a:pt x="3206" y="6133"/>
                    </a:lnTo>
                    <a:lnTo>
                      <a:pt x="419" y="2928"/>
                    </a:lnTo>
                    <a:close/>
                    <a:moveTo>
                      <a:pt x="7806" y="2928"/>
                    </a:moveTo>
                    <a:lnTo>
                      <a:pt x="5018" y="6133"/>
                    </a:lnTo>
                    <a:lnTo>
                      <a:pt x="6217" y="2928"/>
                    </a:lnTo>
                    <a:close/>
                    <a:moveTo>
                      <a:pt x="5548" y="2928"/>
                    </a:moveTo>
                    <a:lnTo>
                      <a:pt x="4126" y="6719"/>
                    </a:lnTo>
                    <a:lnTo>
                      <a:pt x="2677" y="2928"/>
                    </a:lnTo>
                    <a:close/>
                    <a:moveTo>
                      <a:pt x="1562" y="1"/>
                    </a:moveTo>
                    <a:lnTo>
                      <a:pt x="1" y="2482"/>
                    </a:lnTo>
                    <a:lnTo>
                      <a:pt x="1" y="2510"/>
                    </a:lnTo>
                    <a:lnTo>
                      <a:pt x="1" y="2537"/>
                    </a:lnTo>
                    <a:lnTo>
                      <a:pt x="1" y="2593"/>
                    </a:lnTo>
                    <a:lnTo>
                      <a:pt x="1" y="2621"/>
                    </a:lnTo>
                    <a:lnTo>
                      <a:pt x="1" y="2649"/>
                    </a:lnTo>
                    <a:lnTo>
                      <a:pt x="1" y="2677"/>
                    </a:lnTo>
                    <a:lnTo>
                      <a:pt x="1" y="2733"/>
                    </a:lnTo>
                    <a:lnTo>
                      <a:pt x="1" y="2760"/>
                    </a:lnTo>
                    <a:lnTo>
                      <a:pt x="1" y="2788"/>
                    </a:lnTo>
                    <a:lnTo>
                      <a:pt x="1" y="2816"/>
                    </a:lnTo>
                    <a:lnTo>
                      <a:pt x="1" y="2872"/>
                    </a:lnTo>
                    <a:lnTo>
                      <a:pt x="4349" y="7834"/>
                    </a:lnTo>
                    <a:lnTo>
                      <a:pt x="4405" y="7890"/>
                    </a:lnTo>
                    <a:lnTo>
                      <a:pt x="4879" y="7890"/>
                    </a:lnTo>
                    <a:lnTo>
                      <a:pt x="4907" y="7834"/>
                    </a:lnTo>
                    <a:lnTo>
                      <a:pt x="8753" y="2788"/>
                    </a:lnTo>
                    <a:lnTo>
                      <a:pt x="8753" y="2788"/>
                    </a:lnTo>
                    <a:cubicBezTo>
                      <a:pt x="8744" y="2798"/>
                      <a:pt x="8738" y="2801"/>
                      <a:pt x="8735" y="2801"/>
                    </a:cubicBezTo>
                    <a:cubicBezTo>
                      <a:pt x="8729" y="2801"/>
                      <a:pt x="8735" y="2788"/>
                      <a:pt x="8753" y="2788"/>
                    </a:cubicBezTo>
                    <a:lnTo>
                      <a:pt x="8781" y="2760"/>
                    </a:lnTo>
                    <a:lnTo>
                      <a:pt x="8781" y="2733"/>
                    </a:lnTo>
                    <a:lnTo>
                      <a:pt x="8781" y="2677"/>
                    </a:lnTo>
                    <a:lnTo>
                      <a:pt x="8781" y="2649"/>
                    </a:lnTo>
                    <a:lnTo>
                      <a:pt x="8781" y="2621"/>
                    </a:lnTo>
                    <a:lnTo>
                      <a:pt x="8781" y="2593"/>
                    </a:lnTo>
                    <a:lnTo>
                      <a:pt x="8781" y="2537"/>
                    </a:lnTo>
                    <a:lnTo>
                      <a:pt x="8781" y="2510"/>
                    </a:lnTo>
                    <a:lnTo>
                      <a:pt x="8781" y="2482"/>
                    </a:lnTo>
                    <a:lnTo>
                      <a:pt x="7220" y="1"/>
                    </a:lnTo>
                    <a:close/>
                  </a:path>
                </a:pathLst>
              </a:custGeom>
              <a:solidFill>
                <a:srgbClr val="5252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38"/>
              <p:cNvSpPr/>
              <p:nvPr/>
            </p:nvSpPr>
            <p:spPr>
              <a:xfrm>
                <a:off x="1734750" y="3136775"/>
                <a:ext cx="36900" cy="19650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786" extrusionOk="0">
                    <a:moveTo>
                      <a:pt x="0" y="786"/>
                    </a:moveTo>
                    <a:lnTo>
                      <a:pt x="1476" y="786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525252"/>
              </a:solidFill>
              <a:ln>
                <a:noFill/>
              </a:ln>
            </p:spPr>
          </p:sp>
          <p:sp>
            <p:nvSpPr>
              <p:cNvPr id="301" name="Google Shape;301;p38"/>
              <p:cNvSpPr/>
              <p:nvPr/>
            </p:nvSpPr>
            <p:spPr>
              <a:xfrm>
                <a:off x="1684150" y="2963550"/>
                <a:ext cx="139900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5596" h="452" extrusionOk="0">
                    <a:moveTo>
                      <a:pt x="0" y="452"/>
                    </a:moveTo>
                    <a:lnTo>
                      <a:pt x="5596" y="452"/>
                    </a:lnTo>
                    <a:lnTo>
                      <a:pt x="5500" y="0"/>
                    </a:lnTo>
                    <a:lnTo>
                      <a:pt x="238" y="47"/>
                    </a:lnTo>
                    <a:close/>
                  </a:path>
                </a:pathLst>
              </a:custGeom>
              <a:solidFill>
                <a:srgbClr val="525252"/>
              </a:solidFill>
              <a:ln>
                <a:noFill/>
              </a:ln>
            </p:spPr>
          </p:sp>
        </p:grpSp>
      </p:grpSp>
      <p:grpSp>
        <p:nvGrpSpPr>
          <p:cNvPr id="34" name="Google Shape;7367;p66">
            <a:extLst>
              <a:ext uri="{FF2B5EF4-FFF2-40B4-BE49-F238E27FC236}">
                <a16:creationId xmlns:a16="http://schemas.microsoft.com/office/drawing/2014/main" id="{C9633F55-F2D2-6147-BD41-978A8D7A3D2E}"/>
              </a:ext>
            </a:extLst>
          </p:cNvPr>
          <p:cNvGrpSpPr/>
          <p:nvPr/>
        </p:nvGrpSpPr>
        <p:grpSpPr>
          <a:xfrm>
            <a:off x="6206672" y="3233972"/>
            <a:ext cx="260445" cy="291253"/>
            <a:chOff x="-20550425" y="2789350"/>
            <a:chExt cx="308750" cy="304050"/>
          </a:xfrm>
          <a:solidFill>
            <a:srgbClr val="565C00"/>
          </a:solidFill>
        </p:grpSpPr>
        <p:sp>
          <p:nvSpPr>
            <p:cNvPr id="35" name="Google Shape;7368;p66">
              <a:extLst>
                <a:ext uri="{FF2B5EF4-FFF2-40B4-BE49-F238E27FC236}">
                  <a16:creationId xmlns:a16="http://schemas.microsoft.com/office/drawing/2014/main" id="{9C64E689-95D6-F54C-A2BA-48915A1A73AA}"/>
                </a:ext>
              </a:extLst>
            </p:cNvPr>
            <p:cNvSpPr/>
            <p:nvPr/>
          </p:nvSpPr>
          <p:spPr>
            <a:xfrm>
              <a:off x="-20550425" y="2824800"/>
              <a:ext cx="308750" cy="268600"/>
            </a:xfrm>
            <a:custGeom>
              <a:avLst/>
              <a:gdLst/>
              <a:ahLst/>
              <a:cxnLst/>
              <a:rect l="l" t="t" r="r" b="b"/>
              <a:pathLst>
                <a:path w="12350" h="10744" extrusionOk="0">
                  <a:moveTo>
                    <a:pt x="2962" y="662"/>
                  </a:moveTo>
                  <a:cubicBezTo>
                    <a:pt x="3403" y="662"/>
                    <a:pt x="3718" y="1009"/>
                    <a:pt x="3686" y="1450"/>
                  </a:cubicBezTo>
                  <a:cubicBezTo>
                    <a:pt x="3529" y="1481"/>
                    <a:pt x="3403" y="1576"/>
                    <a:pt x="3277" y="1670"/>
                  </a:cubicBezTo>
                  <a:cubicBezTo>
                    <a:pt x="3119" y="1828"/>
                    <a:pt x="3119" y="2048"/>
                    <a:pt x="3277" y="2206"/>
                  </a:cubicBezTo>
                  <a:cubicBezTo>
                    <a:pt x="3355" y="2285"/>
                    <a:pt x="3442" y="2324"/>
                    <a:pt x="3529" y="2324"/>
                  </a:cubicBezTo>
                  <a:cubicBezTo>
                    <a:pt x="3615" y="2324"/>
                    <a:pt x="3702" y="2285"/>
                    <a:pt x="3781" y="2206"/>
                  </a:cubicBezTo>
                  <a:cubicBezTo>
                    <a:pt x="3844" y="2174"/>
                    <a:pt x="3907" y="2111"/>
                    <a:pt x="3938" y="2111"/>
                  </a:cubicBezTo>
                  <a:lnTo>
                    <a:pt x="4064" y="2111"/>
                  </a:lnTo>
                  <a:cubicBezTo>
                    <a:pt x="4190" y="2111"/>
                    <a:pt x="4316" y="2237"/>
                    <a:pt x="4379" y="2363"/>
                  </a:cubicBezTo>
                  <a:cubicBezTo>
                    <a:pt x="4474" y="2584"/>
                    <a:pt x="4316" y="2836"/>
                    <a:pt x="4064" y="2836"/>
                  </a:cubicBezTo>
                  <a:lnTo>
                    <a:pt x="1953" y="2836"/>
                  </a:lnTo>
                  <a:cubicBezTo>
                    <a:pt x="1544" y="2836"/>
                    <a:pt x="1386" y="2489"/>
                    <a:pt x="1607" y="2237"/>
                  </a:cubicBezTo>
                  <a:cubicBezTo>
                    <a:pt x="1701" y="2174"/>
                    <a:pt x="1764" y="2111"/>
                    <a:pt x="1859" y="2111"/>
                  </a:cubicBezTo>
                  <a:lnTo>
                    <a:pt x="1985" y="2111"/>
                  </a:lnTo>
                  <a:cubicBezTo>
                    <a:pt x="2048" y="2111"/>
                    <a:pt x="2111" y="2174"/>
                    <a:pt x="2142" y="2206"/>
                  </a:cubicBezTo>
                  <a:cubicBezTo>
                    <a:pt x="2221" y="2285"/>
                    <a:pt x="2308" y="2324"/>
                    <a:pt x="2394" y="2324"/>
                  </a:cubicBezTo>
                  <a:cubicBezTo>
                    <a:pt x="2481" y="2324"/>
                    <a:pt x="2568" y="2285"/>
                    <a:pt x="2646" y="2206"/>
                  </a:cubicBezTo>
                  <a:cubicBezTo>
                    <a:pt x="2804" y="2048"/>
                    <a:pt x="2804" y="1828"/>
                    <a:pt x="2646" y="1670"/>
                  </a:cubicBezTo>
                  <a:cubicBezTo>
                    <a:pt x="2520" y="1576"/>
                    <a:pt x="2426" y="1481"/>
                    <a:pt x="2268" y="1450"/>
                  </a:cubicBezTo>
                  <a:lnTo>
                    <a:pt x="2268" y="1387"/>
                  </a:lnTo>
                  <a:cubicBezTo>
                    <a:pt x="2268" y="977"/>
                    <a:pt x="2583" y="662"/>
                    <a:pt x="2962" y="662"/>
                  </a:cubicBezTo>
                  <a:close/>
                  <a:moveTo>
                    <a:pt x="5009" y="2899"/>
                  </a:moveTo>
                  <a:cubicBezTo>
                    <a:pt x="5198" y="2994"/>
                    <a:pt x="5324" y="3120"/>
                    <a:pt x="5387" y="3309"/>
                  </a:cubicBezTo>
                  <a:lnTo>
                    <a:pt x="6553" y="5860"/>
                  </a:lnTo>
                  <a:lnTo>
                    <a:pt x="6112" y="6302"/>
                  </a:lnTo>
                  <a:lnTo>
                    <a:pt x="4915" y="5104"/>
                  </a:lnTo>
                  <a:cubicBezTo>
                    <a:pt x="4836" y="5026"/>
                    <a:pt x="4749" y="4986"/>
                    <a:pt x="4663" y="4986"/>
                  </a:cubicBezTo>
                  <a:cubicBezTo>
                    <a:pt x="4576" y="4986"/>
                    <a:pt x="4490" y="5026"/>
                    <a:pt x="4411" y="5104"/>
                  </a:cubicBezTo>
                  <a:lnTo>
                    <a:pt x="3245" y="6302"/>
                  </a:lnTo>
                  <a:lnTo>
                    <a:pt x="2804" y="5860"/>
                  </a:lnTo>
                  <a:lnTo>
                    <a:pt x="3812" y="3592"/>
                  </a:lnTo>
                  <a:cubicBezTo>
                    <a:pt x="4033" y="3592"/>
                    <a:pt x="4411" y="3592"/>
                    <a:pt x="4757" y="3277"/>
                  </a:cubicBezTo>
                  <a:cubicBezTo>
                    <a:pt x="4883" y="3151"/>
                    <a:pt x="4978" y="3025"/>
                    <a:pt x="5009" y="2899"/>
                  </a:cubicBezTo>
                  <a:close/>
                  <a:moveTo>
                    <a:pt x="4694" y="5829"/>
                  </a:moveTo>
                  <a:lnTo>
                    <a:pt x="5860" y="6995"/>
                  </a:lnTo>
                  <a:cubicBezTo>
                    <a:pt x="5955" y="7073"/>
                    <a:pt x="6049" y="7113"/>
                    <a:pt x="6140" y="7113"/>
                  </a:cubicBezTo>
                  <a:cubicBezTo>
                    <a:pt x="6230" y="7113"/>
                    <a:pt x="6317" y="7073"/>
                    <a:pt x="6396" y="6995"/>
                  </a:cubicBezTo>
                  <a:lnTo>
                    <a:pt x="6868" y="6522"/>
                  </a:lnTo>
                  <a:lnTo>
                    <a:pt x="8443" y="9988"/>
                  </a:lnTo>
                  <a:lnTo>
                    <a:pt x="945" y="9988"/>
                  </a:lnTo>
                  <a:lnTo>
                    <a:pt x="2520" y="6522"/>
                  </a:lnTo>
                  <a:lnTo>
                    <a:pt x="2993" y="6995"/>
                  </a:lnTo>
                  <a:cubicBezTo>
                    <a:pt x="3072" y="7073"/>
                    <a:pt x="3158" y="7113"/>
                    <a:pt x="3245" y="7113"/>
                  </a:cubicBezTo>
                  <a:cubicBezTo>
                    <a:pt x="3332" y="7113"/>
                    <a:pt x="3418" y="7073"/>
                    <a:pt x="3497" y="6995"/>
                  </a:cubicBezTo>
                  <a:lnTo>
                    <a:pt x="4694" y="5829"/>
                  </a:lnTo>
                  <a:close/>
                  <a:moveTo>
                    <a:pt x="8270" y="4986"/>
                  </a:moveTo>
                  <a:cubicBezTo>
                    <a:pt x="8554" y="4986"/>
                    <a:pt x="8837" y="5120"/>
                    <a:pt x="8979" y="5388"/>
                  </a:cubicBezTo>
                  <a:lnTo>
                    <a:pt x="11310" y="9988"/>
                  </a:lnTo>
                  <a:lnTo>
                    <a:pt x="9231" y="9988"/>
                  </a:lnTo>
                  <a:lnTo>
                    <a:pt x="7341" y="5860"/>
                  </a:lnTo>
                  <a:lnTo>
                    <a:pt x="7561" y="5388"/>
                  </a:lnTo>
                  <a:cubicBezTo>
                    <a:pt x="7703" y="5120"/>
                    <a:pt x="7987" y="4986"/>
                    <a:pt x="8270" y="4986"/>
                  </a:cubicBezTo>
                  <a:close/>
                  <a:moveTo>
                    <a:pt x="2962" y="1"/>
                  </a:moveTo>
                  <a:cubicBezTo>
                    <a:pt x="2174" y="1"/>
                    <a:pt x="1512" y="662"/>
                    <a:pt x="1544" y="1481"/>
                  </a:cubicBezTo>
                  <a:cubicBezTo>
                    <a:pt x="1166" y="1639"/>
                    <a:pt x="851" y="2048"/>
                    <a:pt x="851" y="2521"/>
                  </a:cubicBezTo>
                  <a:cubicBezTo>
                    <a:pt x="851" y="3120"/>
                    <a:pt x="1323" y="3592"/>
                    <a:pt x="1890" y="3592"/>
                  </a:cubicBezTo>
                  <a:lnTo>
                    <a:pt x="3151" y="3592"/>
                  </a:lnTo>
                  <a:lnTo>
                    <a:pt x="126" y="10240"/>
                  </a:lnTo>
                  <a:cubicBezTo>
                    <a:pt x="0" y="10460"/>
                    <a:pt x="189" y="10744"/>
                    <a:pt x="441" y="10744"/>
                  </a:cubicBezTo>
                  <a:lnTo>
                    <a:pt x="11909" y="10744"/>
                  </a:lnTo>
                  <a:cubicBezTo>
                    <a:pt x="12161" y="10744"/>
                    <a:pt x="12350" y="10460"/>
                    <a:pt x="12224" y="10240"/>
                  </a:cubicBezTo>
                  <a:lnTo>
                    <a:pt x="9609" y="5073"/>
                  </a:lnTo>
                  <a:cubicBezTo>
                    <a:pt x="9339" y="4533"/>
                    <a:pt x="8814" y="4265"/>
                    <a:pt x="8290" y="4265"/>
                  </a:cubicBezTo>
                  <a:cubicBezTo>
                    <a:pt x="7774" y="4265"/>
                    <a:pt x="7260" y="4525"/>
                    <a:pt x="6994" y="5041"/>
                  </a:cubicBezTo>
                  <a:lnTo>
                    <a:pt x="6081" y="2994"/>
                  </a:lnTo>
                  <a:cubicBezTo>
                    <a:pt x="5860" y="2552"/>
                    <a:pt x="5482" y="2237"/>
                    <a:pt x="5041" y="2174"/>
                  </a:cubicBezTo>
                  <a:cubicBezTo>
                    <a:pt x="5009" y="2017"/>
                    <a:pt x="4883" y="1859"/>
                    <a:pt x="4789" y="1733"/>
                  </a:cubicBezTo>
                  <a:cubicBezTo>
                    <a:pt x="4663" y="1607"/>
                    <a:pt x="4537" y="1544"/>
                    <a:pt x="4379" y="1481"/>
                  </a:cubicBezTo>
                  <a:cubicBezTo>
                    <a:pt x="4411" y="662"/>
                    <a:pt x="3781" y="1"/>
                    <a:pt x="29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7369;p66">
              <a:extLst>
                <a:ext uri="{FF2B5EF4-FFF2-40B4-BE49-F238E27FC236}">
                  <a16:creationId xmlns:a16="http://schemas.microsoft.com/office/drawing/2014/main" id="{D24380B1-9551-644B-9946-02544B4C94BF}"/>
                </a:ext>
              </a:extLst>
            </p:cNvPr>
            <p:cNvSpPr/>
            <p:nvPr/>
          </p:nvSpPr>
          <p:spPr>
            <a:xfrm>
              <a:off x="-20388175" y="2789350"/>
              <a:ext cx="144150" cy="106350"/>
            </a:xfrm>
            <a:custGeom>
              <a:avLst/>
              <a:gdLst/>
              <a:ahLst/>
              <a:cxnLst/>
              <a:rect l="l" t="t" r="r" b="b"/>
              <a:pathLst>
                <a:path w="5766" h="4254" extrusionOk="0">
                  <a:moveTo>
                    <a:pt x="3938" y="662"/>
                  </a:moveTo>
                  <a:cubicBezTo>
                    <a:pt x="4537" y="662"/>
                    <a:pt x="5009" y="1135"/>
                    <a:pt x="5009" y="1734"/>
                  </a:cubicBezTo>
                  <a:cubicBezTo>
                    <a:pt x="5009" y="2238"/>
                    <a:pt x="4694" y="2647"/>
                    <a:pt x="4222" y="2742"/>
                  </a:cubicBezTo>
                  <a:cubicBezTo>
                    <a:pt x="4190" y="2647"/>
                    <a:pt x="4096" y="2490"/>
                    <a:pt x="4001" y="2395"/>
                  </a:cubicBezTo>
                  <a:cubicBezTo>
                    <a:pt x="3875" y="2269"/>
                    <a:pt x="3749" y="2206"/>
                    <a:pt x="3592" y="2175"/>
                  </a:cubicBezTo>
                  <a:lnTo>
                    <a:pt x="3592" y="2080"/>
                  </a:lnTo>
                  <a:cubicBezTo>
                    <a:pt x="3592" y="1639"/>
                    <a:pt x="3403" y="1293"/>
                    <a:pt x="3119" y="1009"/>
                  </a:cubicBezTo>
                  <a:cubicBezTo>
                    <a:pt x="3371" y="820"/>
                    <a:pt x="3623" y="662"/>
                    <a:pt x="3938" y="662"/>
                  </a:cubicBezTo>
                  <a:close/>
                  <a:moveTo>
                    <a:pt x="2174" y="1387"/>
                  </a:moveTo>
                  <a:cubicBezTo>
                    <a:pt x="2584" y="1387"/>
                    <a:pt x="2899" y="1702"/>
                    <a:pt x="2899" y="2080"/>
                  </a:cubicBezTo>
                  <a:lnTo>
                    <a:pt x="2899" y="2175"/>
                  </a:lnTo>
                  <a:cubicBezTo>
                    <a:pt x="2741" y="2206"/>
                    <a:pt x="2615" y="2269"/>
                    <a:pt x="2489" y="2395"/>
                  </a:cubicBezTo>
                  <a:cubicBezTo>
                    <a:pt x="2331" y="2553"/>
                    <a:pt x="2331" y="2742"/>
                    <a:pt x="2489" y="2899"/>
                  </a:cubicBezTo>
                  <a:cubicBezTo>
                    <a:pt x="2568" y="2978"/>
                    <a:pt x="2662" y="3017"/>
                    <a:pt x="2757" y="3017"/>
                  </a:cubicBezTo>
                  <a:cubicBezTo>
                    <a:pt x="2851" y="3017"/>
                    <a:pt x="2946" y="2978"/>
                    <a:pt x="3025" y="2899"/>
                  </a:cubicBezTo>
                  <a:cubicBezTo>
                    <a:pt x="3056" y="2868"/>
                    <a:pt x="3119" y="2836"/>
                    <a:pt x="3182" y="2836"/>
                  </a:cubicBezTo>
                  <a:lnTo>
                    <a:pt x="3277" y="2836"/>
                  </a:lnTo>
                  <a:cubicBezTo>
                    <a:pt x="3371" y="2836"/>
                    <a:pt x="3434" y="2868"/>
                    <a:pt x="3529" y="2962"/>
                  </a:cubicBezTo>
                  <a:cubicBezTo>
                    <a:pt x="3749" y="3183"/>
                    <a:pt x="3592" y="3529"/>
                    <a:pt x="3277" y="3529"/>
                  </a:cubicBezTo>
                  <a:lnTo>
                    <a:pt x="1166" y="3529"/>
                  </a:lnTo>
                  <a:cubicBezTo>
                    <a:pt x="977" y="3529"/>
                    <a:pt x="756" y="3340"/>
                    <a:pt x="819" y="3151"/>
                  </a:cubicBezTo>
                  <a:lnTo>
                    <a:pt x="819" y="3120"/>
                  </a:lnTo>
                  <a:cubicBezTo>
                    <a:pt x="851" y="2962"/>
                    <a:pt x="977" y="2836"/>
                    <a:pt x="1134" y="2805"/>
                  </a:cubicBezTo>
                  <a:lnTo>
                    <a:pt x="1229" y="2805"/>
                  </a:lnTo>
                  <a:cubicBezTo>
                    <a:pt x="1323" y="2805"/>
                    <a:pt x="1355" y="2836"/>
                    <a:pt x="1386" y="2868"/>
                  </a:cubicBezTo>
                  <a:cubicBezTo>
                    <a:pt x="1465" y="2947"/>
                    <a:pt x="1560" y="2986"/>
                    <a:pt x="1654" y="2986"/>
                  </a:cubicBezTo>
                  <a:cubicBezTo>
                    <a:pt x="1749" y="2986"/>
                    <a:pt x="1843" y="2947"/>
                    <a:pt x="1922" y="2868"/>
                  </a:cubicBezTo>
                  <a:cubicBezTo>
                    <a:pt x="2079" y="2710"/>
                    <a:pt x="2079" y="2521"/>
                    <a:pt x="1922" y="2364"/>
                  </a:cubicBezTo>
                  <a:cubicBezTo>
                    <a:pt x="1796" y="2238"/>
                    <a:pt x="1670" y="2175"/>
                    <a:pt x="1512" y="2112"/>
                  </a:cubicBezTo>
                  <a:cubicBezTo>
                    <a:pt x="1418" y="1734"/>
                    <a:pt x="1733" y="1387"/>
                    <a:pt x="2174" y="1387"/>
                  </a:cubicBezTo>
                  <a:close/>
                  <a:moveTo>
                    <a:pt x="4001" y="1"/>
                  </a:moveTo>
                  <a:cubicBezTo>
                    <a:pt x="3403" y="1"/>
                    <a:pt x="2836" y="284"/>
                    <a:pt x="2520" y="757"/>
                  </a:cubicBezTo>
                  <a:cubicBezTo>
                    <a:pt x="2426" y="694"/>
                    <a:pt x="2331" y="694"/>
                    <a:pt x="2205" y="694"/>
                  </a:cubicBezTo>
                  <a:cubicBezTo>
                    <a:pt x="1386" y="694"/>
                    <a:pt x="756" y="1387"/>
                    <a:pt x="788" y="2206"/>
                  </a:cubicBezTo>
                  <a:cubicBezTo>
                    <a:pt x="378" y="2269"/>
                    <a:pt x="63" y="2679"/>
                    <a:pt x="63" y="3120"/>
                  </a:cubicBezTo>
                  <a:cubicBezTo>
                    <a:pt x="0" y="3687"/>
                    <a:pt x="473" y="4222"/>
                    <a:pt x="1071" y="4254"/>
                  </a:cubicBezTo>
                  <a:lnTo>
                    <a:pt x="3434" y="4254"/>
                  </a:lnTo>
                  <a:cubicBezTo>
                    <a:pt x="3844" y="4159"/>
                    <a:pt x="4159" y="3907"/>
                    <a:pt x="4253" y="3529"/>
                  </a:cubicBezTo>
                  <a:cubicBezTo>
                    <a:pt x="5104" y="3372"/>
                    <a:pt x="5766" y="2679"/>
                    <a:pt x="5766" y="1765"/>
                  </a:cubicBezTo>
                  <a:cubicBezTo>
                    <a:pt x="5766" y="788"/>
                    <a:pt x="4978" y="1"/>
                    <a:pt x="40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731;p48">
            <a:extLst>
              <a:ext uri="{FF2B5EF4-FFF2-40B4-BE49-F238E27FC236}">
                <a16:creationId xmlns:a16="http://schemas.microsoft.com/office/drawing/2014/main" id="{B64A8241-30E8-CF40-A17A-A5D279941915}"/>
              </a:ext>
            </a:extLst>
          </p:cNvPr>
          <p:cNvSpPr/>
          <p:nvPr/>
        </p:nvSpPr>
        <p:spPr>
          <a:xfrm>
            <a:off x="7189391" y="1361495"/>
            <a:ext cx="1637617" cy="745465"/>
          </a:xfrm>
          <a:custGeom>
            <a:avLst/>
            <a:gdLst/>
            <a:ahLst/>
            <a:cxnLst/>
            <a:rect l="l" t="t" r="r" b="b"/>
            <a:pathLst>
              <a:path w="3429000" h="4959984" extrusionOk="0">
                <a:moveTo>
                  <a:pt x="3428834" y="4959629"/>
                </a:moveTo>
                <a:lnTo>
                  <a:pt x="0" y="4959629"/>
                </a:lnTo>
                <a:lnTo>
                  <a:pt x="0" y="0"/>
                </a:lnTo>
                <a:lnTo>
                  <a:pt x="3428834" y="0"/>
                </a:lnTo>
                <a:lnTo>
                  <a:pt x="3428834" y="4959629"/>
                </a:lnTo>
                <a:close/>
              </a:path>
            </a:pathLst>
          </a:custGeom>
          <a:noFill/>
          <a:ln w="28575" cap="flat" cmpd="sng">
            <a:solidFill>
              <a:srgbClr val="92A08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82870C92-D9EB-CC43-9323-F44036E482DE}"/>
              </a:ext>
            </a:extLst>
          </p:cNvPr>
          <p:cNvSpPr txBox="1"/>
          <p:nvPr/>
        </p:nvSpPr>
        <p:spPr>
          <a:xfrm>
            <a:off x="8121410" y="1399074"/>
            <a:ext cx="9455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dirty="0"/>
              <a:t>Dimensões SELFIE</a:t>
            </a:r>
          </a:p>
          <a:p>
            <a:r>
              <a:rPr lang="pt-PT" sz="800" dirty="0"/>
              <a:t>C</a:t>
            </a:r>
          </a:p>
          <a:p>
            <a:r>
              <a:rPr lang="pt-PT" sz="800" dirty="0"/>
              <a:t>F</a:t>
            </a:r>
          </a:p>
          <a:p>
            <a:r>
              <a:rPr lang="pt-PT" sz="800" dirty="0"/>
              <a:t>H</a:t>
            </a:r>
          </a:p>
        </p:txBody>
      </p:sp>
      <p:sp>
        <p:nvSpPr>
          <p:cNvPr id="14" name="Google Shape;731;p48">
            <a:extLst>
              <a:ext uri="{FF2B5EF4-FFF2-40B4-BE49-F238E27FC236}">
                <a16:creationId xmlns:a16="http://schemas.microsoft.com/office/drawing/2014/main" id="{C730B8C7-58F4-444E-8C15-524300E24DFD}"/>
              </a:ext>
            </a:extLst>
          </p:cNvPr>
          <p:cNvSpPr/>
          <p:nvPr/>
        </p:nvSpPr>
        <p:spPr>
          <a:xfrm>
            <a:off x="3330541" y="337203"/>
            <a:ext cx="1708590" cy="829268"/>
          </a:xfrm>
          <a:custGeom>
            <a:avLst/>
            <a:gdLst/>
            <a:ahLst/>
            <a:cxnLst/>
            <a:rect l="l" t="t" r="r" b="b"/>
            <a:pathLst>
              <a:path w="3429000" h="4959984" extrusionOk="0">
                <a:moveTo>
                  <a:pt x="3428834" y="4959629"/>
                </a:moveTo>
                <a:lnTo>
                  <a:pt x="0" y="4959629"/>
                </a:lnTo>
                <a:lnTo>
                  <a:pt x="0" y="0"/>
                </a:lnTo>
                <a:lnTo>
                  <a:pt x="3428834" y="0"/>
                </a:lnTo>
                <a:lnTo>
                  <a:pt x="3428834" y="4959629"/>
                </a:lnTo>
                <a:close/>
              </a:path>
            </a:pathLst>
          </a:custGeom>
          <a:noFill/>
          <a:ln w="28575" cap="flat" cmpd="sng">
            <a:solidFill>
              <a:srgbClr val="92A08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711" name="Google Shape;711;p47"/>
          <p:cNvSpPr txBox="1">
            <a:spLocks noGrp="1"/>
          </p:cNvSpPr>
          <p:nvPr>
            <p:ph type="title"/>
          </p:nvPr>
        </p:nvSpPr>
        <p:spPr>
          <a:xfrm>
            <a:off x="552728" y="511049"/>
            <a:ext cx="1171899" cy="923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en-US" dirty="0"/>
              <a:t>O </a:t>
            </a:r>
            <a:br>
              <a:rPr lang="en-US" dirty="0"/>
            </a:br>
            <a:r>
              <a:rPr lang="en-US" dirty="0">
                <a:solidFill>
                  <a:srgbClr val="DAC1B6"/>
                </a:solidFill>
              </a:rPr>
              <a:t>VALOR </a:t>
            </a:r>
            <a:br>
              <a:rPr lang="en-US" dirty="0">
                <a:solidFill>
                  <a:srgbClr val="DAC1B6"/>
                </a:solidFill>
              </a:rPr>
            </a:br>
            <a:r>
              <a:rPr lang="pt-PT" dirty="0"/>
              <a:t>da educação digital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PT" sz="1300" dirty="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712" name="Google Shape;712;p47"/>
          <p:cNvSpPr/>
          <p:nvPr/>
        </p:nvSpPr>
        <p:spPr>
          <a:xfrm>
            <a:off x="2397279" y="200297"/>
            <a:ext cx="1969200" cy="4814014"/>
          </a:xfrm>
          <a:prstGeom prst="rect">
            <a:avLst/>
          </a:prstGeom>
          <a:solidFill>
            <a:srgbClr val="DAC1B6"/>
          </a:solidFill>
          <a:ln>
            <a:noFill/>
          </a:ln>
        </p:spPr>
        <p:txBody>
          <a:bodyPr spcFirstLastPara="1" wrap="square" lIns="48200" tIns="48200" rIns="48200" bIns="48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47"/>
          <p:cNvSpPr/>
          <p:nvPr/>
        </p:nvSpPr>
        <p:spPr>
          <a:xfrm>
            <a:off x="5262858" y="200297"/>
            <a:ext cx="2844716" cy="2371453"/>
          </a:xfrm>
          <a:prstGeom prst="rect">
            <a:avLst/>
          </a:prstGeom>
          <a:solidFill>
            <a:srgbClr val="BBD0CF"/>
          </a:solidFill>
          <a:ln>
            <a:noFill/>
          </a:ln>
        </p:spPr>
        <p:txBody>
          <a:bodyPr spcFirstLastPara="1" wrap="square" lIns="48200" tIns="48200" rIns="48200" bIns="48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47"/>
          <p:cNvSpPr txBox="1"/>
          <p:nvPr/>
        </p:nvSpPr>
        <p:spPr>
          <a:xfrm>
            <a:off x="5498926" y="424936"/>
            <a:ext cx="2378478" cy="326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bg1"/>
                </a:solidFill>
                <a:latin typeface="Oswald"/>
                <a:ea typeface="Oswald"/>
                <a:cs typeface="Oswald"/>
                <a:sym typeface="Oswald"/>
              </a:rPr>
              <a:t>INFRAESTRUTURAS</a:t>
            </a:r>
            <a:endParaRPr sz="1800" dirty="0">
              <a:solidFill>
                <a:schemeClr val="bg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17" name="Google Shape;717;p47"/>
          <p:cNvSpPr txBox="1"/>
          <p:nvPr/>
        </p:nvSpPr>
        <p:spPr>
          <a:xfrm>
            <a:off x="5262858" y="952352"/>
            <a:ext cx="2844716" cy="1387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algn="ctr"/>
            <a:r>
              <a:rPr lang="pt-PT" sz="1000" dirty="0">
                <a:solidFill>
                  <a:srgbClr val="525252"/>
                </a:solidFill>
                <a:latin typeface="Roboto Slab"/>
                <a:ea typeface="Roboto Slab"/>
              </a:rPr>
              <a:t>Cerca de </a:t>
            </a:r>
            <a:r>
              <a:rPr lang="pt-PT" dirty="0">
                <a:solidFill>
                  <a:srgbClr val="525252"/>
                </a:solidFill>
                <a:latin typeface="Roboto Slab"/>
                <a:ea typeface="Roboto Slab"/>
              </a:rPr>
              <a:t>66% </a:t>
            </a:r>
            <a:r>
              <a:rPr lang="pt-PT" sz="1000" dirty="0">
                <a:solidFill>
                  <a:srgbClr val="525252"/>
                </a:solidFill>
                <a:latin typeface="Roboto Slab"/>
                <a:ea typeface="Roboto Slab"/>
              </a:rPr>
              <a:t>do investimento previsto corresponde à capacitação das salas de aula com a infraestrutura necessária à operacionalização dos novos métodos e dispositivos de ensino-aprendizagem, promotores da criatividade e competências CTEAM, dotados de equipamentos que permitam maior interatividade, diversidade de experiências e ambientes de aprendizagem.</a:t>
            </a:r>
            <a:endParaRPr lang="pt-PT" sz="1000" dirty="0">
              <a:solidFill>
                <a:srgbClr val="525252"/>
              </a:solidFill>
              <a:latin typeface="Roboto Slab"/>
              <a:ea typeface="Roboto Slab"/>
              <a:sym typeface="Roboto Slab"/>
            </a:endParaRPr>
          </a:p>
        </p:txBody>
      </p:sp>
      <p:sp>
        <p:nvSpPr>
          <p:cNvPr id="720" name="Google Shape;720;p47"/>
          <p:cNvSpPr txBox="1"/>
          <p:nvPr/>
        </p:nvSpPr>
        <p:spPr>
          <a:xfrm>
            <a:off x="2580117" y="4279248"/>
            <a:ext cx="1662860" cy="217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525252"/>
                </a:solidFill>
                <a:latin typeface="Oswald"/>
                <a:ea typeface="Oswald"/>
                <a:cs typeface="Oswald"/>
                <a:sym typeface="Oswald"/>
              </a:rPr>
              <a:t>ESTRATÉGIA DIGITAL</a:t>
            </a:r>
            <a:endParaRPr sz="1800" dirty="0">
              <a:solidFill>
                <a:srgbClr val="52525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21" name="Google Shape;721;p47"/>
          <p:cNvSpPr txBox="1"/>
          <p:nvPr/>
        </p:nvSpPr>
        <p:spPr>
          <a:xfrm>
            <a:off x="2484961" y="474989"/>
            <a:ext cx="1808120" cy="350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00" dirty="0">
                <a:solidFill>
                  <a:srgbClr val="525252"/>
                </a:solidFill>
                <a:latin typeface="Roboto Slab"/>
                <a:ea typeface="Roboto Slab"/>
                <a:cs typeface="Roboto Slab"/>
                <a:sym typeface="Roboto Slab"/>
              </a:rPr>
              <a:t>O </a:t>
            </a:r>
            <a:r>
              <a:rPr lang="pt-PT" sz="1000" dirty="0" err="1">
                <a:solidFill>
                  <a:srgbClr val="525252"/>
                </a:solidFill>
                <a:latin typeface="Roboto Slab"/>
                <a:ea typeface="Roboto Slab"/>
                <a:cs typeface="Roboto Slab"/>
                <a:sym typeface="Roboto Slab"/>
              </a:rPr>
              <a:t>PADDinvest</a:t>
            </a:r>
            <a:r>
              <a:rPr lang="pt-PT" sz="1000" dirty="0">
                <a:solidFill>
                  <a:srgbClr val="525252"/>
                </a:solidFill>
                <a:latin typeface="Roboto Slab"/>
                <a:ea typeface="Roboto Slab"/>
                <a:cs typeface="Roboto Slab"/>
                <a:sym typeface="Roboto Slab"/>
              </a:rPr>
              <a:t> atende a uma estratégia digital baseada no trabalho colaborativo e em rede, atribuindo primazia a novas formas hibridas de organização trabalho que favorecem a comunicação, a partilha de projetos e recursos.</a:t>
            </a:r>
          </a:p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00" dirty="0">
                <a:solidFill>
                  <a:srgbClr val="525252"/>
                </a:solidFill>
                <a:latin typeface="Roboto Slab"/>
                <a:ea typeface="Roboto Slab"/>
                <a:cs typeface="Roboto Slab"/>
                <a:sym typeface="Roboto Slab"/>
              </a:rPr>
              <a:t>Enquanto instrumento organizacional, o </a:t>
            </a:r>
            <a:r>
              <a:rPr lang="pt-PT" sz="1000" dirty="0" err="1">
                <a:solidFill>
                  <a:srgbClr val="525252"/>
                </a:solidFill>
                <a:latin typeface="Roboto Slab"/>
                <a:ea typeface="Roboto Slab"/>
                <a:cs typeface="Roboto Slab"/>
                <a:sym typeface="Roboto Slab"/>
              </a:rPr>
              <a:t>PADDinvest</a:t>
            </a:r>
            <a:r>
              <a:rPr lang="pt-PT" sz="1000" dirty="0">
                <a:solidFill>
                  <a:srgbClr val="525252"/>
                </a:solidFill>
                <a:latin typeface="Roboto Slab"/>
                <a:ea typeface="Roboto Slab"/>
                <a:cs typeface="Roboto Slab"/>
                <a:sym typeface="Roboto Slab"/>
              </a:rPr>
              <a:t> propõe uma gestão baseada em evidencias e  indicadores, estimulando ao desenvolvimento profissional, na medida em que desafia os docentes à inovação pedagógica e os não docentes à otimização das práticas, convidando a comunidade educativa a apreciar  potencial verde e digital e a participar em parceria.</a:t>
            </a:r>
          </a:p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525252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00" dirty="0">
                <a:solidFill>
                  <a:srgbClr val="525252"/>
                </a:solidFill>
                <a:latin typeface="Roboto Slab Regular"/>
                <a:ea typeface="Roboto Slab Regular"/>
                <a:cs typeface="Roboto Slab Regular"/>
                <a:sym typeface="Roboto Slab Regular"/>
              </a:rPr>
              <a:t>-</a:t>
            </a:r>
            <a:endParaRPr sz="1000" dirty="0">
              <a:solidFill>
                <a:srgbClr val="525252"/>
              </a:solidFill>
              <a:latin typeface="Roboto Slab Regular"/>
              <a:ea typeface="Roboto Slab Regular"/>
              <a:cs typeface="Roboto Slab Regular"/>
              <a:sym typeface="Roboto Slab Regular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9CC8EDF4-4CF4-C440-8723-78503556D9D2}"/>
              </a:ext>
            </a:extLst>
          </p:cNvPr>
          <p:cNvSpPr/>
          <p:nvPr/>
        </p:nvSpPr>
        <p:spPr>
          <a:xfrm>
            <a:off x="552728" y="2435117"/>
            <a:ext cx="147114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600"/>
            </a:pPr>
            <a:r>
              <a:rPr lang="pt-PT" sz="1000" dirty="0">
                <a:solidFill>
                  <a:srgbClr val="525252"/>
                </a:solidFill>
                <a:latin typeface="Oswald"/>
                <a:sym typeface="Oswald"/>
              </a:rPr>
              <a:t>No cenário proposto, o investimento em educação digital representa cerca </a:t>
            </a:r>
            <a:r>
              <a:rPr lang="pt-PT" sz="1800" dirty="0">
                <a:solidFill>
                  <a:srgbClr val="525252"/>
                </a:solidFill>
                <a:latin typeface="Oswald"/>
                <a:sym typeface="Oswald"/>
              </a:rPr>
              <a:t>1000€ </a:t>
            </a:r>
            <a:r>
              <a:rPr lang="pt-PT" sz="1000" dirty="0">
                <a:solidFill>
                  <a:srgbClr val="525252"/>
                </a:solidFill>
                <a:latin typeface="Oswald"/>
                <a:sym typeface="Oswald"/>
              </a:rPr>
              <a:t>por aluno.</a:t>
            </a:r>
          </a:p>
          <a:p>
            <a:pPr>
              <a:buClr>
                <a:schemeClr val="dk1"/>
              </a:buClr>
              <a:buSzPts val="600"/>
            </a:pPr>
            <a:endParaRPr lang="pt-PT" sz="1000" dirty="0">
              <a:solidFill>
                <a:srgbClr val="525252"/>
              </a:solidFill>
              <a:latin typeface="Oswald"/>
              <a:sym typeface="Oswald"/>
            </a:endParaRPr>
          </a:p>
          <a:p>
            <a:pPr>
              <a:buClr>
                <a:schemeClr val="dk1"/>
              </a:buClr>
              <a:buSzPts val="600"/>
            </a:pPr>
            <a:r>
              <a:rPr lang="pt-PT" sz="1000" dirty="0">
                <a:solidFill>
                  <a:srgbClr val="525252"/>
                </a:solidFill>
                <a:latin typeface="Oswald"/>
                <a:sym typeface="Oswald"/>
              </a:rPr>
              <a:t>O </a:t>
            </a:r>
            <a:r>
              <a:rPr lang="pt-PT" sz="1000" dirty="0" err="1">
                <a:solidFill>
                  <a:srgbClr val="525252"/>
                </a:solidFill>
                <a:latin typeface="Oswald"/>
                <a:sym typeface="Oswald"/>
              </a:rPr>
              <a:t>PADDinvest</a:t>
            </a:r>
            <a:r>
              <a:rPr lang="pt-PT" sz="1000" dirty="0">
                <a:solidFill>
                  <a:srgbClr val="525252"/>
                </a:solidFill>
                <a:latin typeface="Oswald"/>
                <a:sym typeface="Oswald"/>
              </a:rPr>
              <a:t> corresponde à concretização de </a:t>
            </a:r>
            <a:r>
              <a:rPr lang="pt-PT" sz="1800" dirty="0">
                <a:solidFill>
                  <a:srgbClr val="525252"/>
                </a:solidFill>
                <a:latin typeface="Oswald"/>
                <a:sym typeface="Oswald"/>
              </a:rPr>
              <a:t>70% </a:t>
            </a:r>
            <a:r>
              <a:rPr lang="pt-PT" sz="1000" dirty="0">
                <a:solidFill>
                  <a:srgbClr val="525252"/>
                </a:solidFill>
                <a:latin typeface="Oswald"/>
                <a:sym typeface="Oswald"/>
              </a:rPr>
              <a:t>do PADDE em função da melhoria do desempenho no perfil SELFIE [21].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1683F78-5FA2-C442-B783-6E3CB66C4565}"/>
              </a:ext>
            </a:extLst>
          </p:cNvPr>
          <p:cNvSpPr txBox="1"/>
          <p:nvPr/>
        </p:nvSpPr>
        <p:spPr>
          <a:xfrm>
            <a:off x="4362768" y="437412"/>
            <a:ext cx="7115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dirty="0"/>
              <a:t>Dimensões SELFIE</a:t>
            </a:r>
          </a:p>
          <a:p>
            <a:r>
              <a:rPr lang="pt-PT" sz="800" dirty="0"/>
              <a:t>A</a:t>
            </a:r>
          </a:p>
          <a:p>
            <a:r>
              <a:rPr lang="pt-PT" sz="800" dirty="0"/>
              <a:t>B</a:t>
            </a:r>
          </a:p>
          <a:p>
            <a:r>
              <a:rPr lang="pt-PT" sz="800" dirty="0"/>
              <a:t>D</a:t>
            </a:r>
          </a:p>
        </p:txBody>
      </p:sp>
      <p:sp>
        <p:nvSpPr>
          <p:cNvPr id="18" name="Google Shape;731;p48">
            <a:extLst>
              <a:ext uri="{FF2B5EF4-FFF2-40B4-BE49-F238E27FC236}">
                <a16:creationId xmlns:a16="http://schemas.microsoft.com/office/drawing/2014/main" id="{9326178F-94EC-F748-9D6C-82D7BCE0A833}"/>
              </a:ext>
            </a:extLst>
          </p:cNvPr>
          <p:cNvSpPr/>
          <p:nvPr/>
        </p:nvSpPr>
        <p:spPr>
          <a:xfrm>
            <a:off x="7189391" y="3584609"/>
            <a:ext cx="1637617" cy="745465"/>
          </a:xfrm>
          <a:custGeom>
            <a:avLst/>
            <a:gdLst/>
            <a:ahLst/>
            <a:cxnLst/>
            <a:rect l="l" t="t" r="r" b="b"/>
            <a:pathLst>
              <a:path w="3429000" h="4959984" extrusionOk="0">
                <a:moveTo>
                  <a:pt x="3428834" y="4959629"/>
                </a:moveTo>
                <a:lnTo>
                  <a:pt x="0" y="4959629"/>
                </a:lnTo>
                <a:lnTo>
                  <a:pt x="0" y="0"/>
                </a:lnTo>
                <a:lnTo>
                  <a:pt x="3428834" y="0"/>
                </a:lnTo>
                <a:lnTo>
                  <a:pt x="3428834" y="4959629"/>
                </a:lnTo>
                <a:close/>
              </a:path>
            </a:pathLst>
          </a:custGeom>
          <a:noFill/>
          <a:ln w="28575" cap="flat" cmpd="sng">
            <a:solidFill>
              <a:srgbClr val="92A08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6E4EF851-907B-C543-80BA-3B66AB97F00A}"/>
              </a:ext>
            </a:extLst>
          </p:cNvPr>
          <p:cNvSpPr txBox="1"/>
          <p:nvPr/>
        </p:nvSpPr>
        <p:spPr>
          <a:xfrm>
            <a:off x="8121410" y="3622188"/>
            <a:ext cx="9455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dirty="0"/>
              <a:t>Dimensões SELFIE</a:t>
            </a:r>
          </a:p>
          <a:p>
            <a:r>
              <a:rPr lang="pt-PT" sz="800" dirty="0"/>
              <a:t>E</a:t>
            </a:r>
          </a:p>
          <a:p>
            <a:r>
              <a:rPr lang="pt-PT" sz="800" dirty="0"/>
              <a:t>F</a:t>
            </a:r>
          </a:p>
          <a:p>
            <a:r>
              <a:rPr lang="pt-PT" sz="800" dirty="0"/>
              <a:t>G</a:t>
            </a:r>
          </a:p>
        </p:txBody>
      </p:sp>
      <p:sp>
        <p:nvSpPr>
          <p:cNvPr id="24" name="Google Shape;715;p47">
            <a:extLst>
              <a:ext uri="{FF2B5EF4-FFF2-40B4-BE49-F238E27FC236}">
                <a16:creationId xmlns:a16="http://schemas.microsoft.com/office/drawing/2014/main" id="{022402EA-147D-BE43-80C3-00D92030A325}"/>
              </a:ext>
            </a:extLst>
          </p:cNvPr>
          <p:cNvSpPr/>
          <p:nvPr/>
        </p:nvSpPr>
        <p:spPr>
          <a:xfrm>
            <a:off x="5262858" y="2771595"/>
            <a:ext cx="2844716" cy="2242715"/>
          </a:xfrm>
          <a:prstGeom prst="rect">
            <a:avLst/>
          </a:prstGeom>
          <a:solidFill>
            <a:srgbClr val="BBD0CF"/>
          </a:solidFill>
          <a:ln>
            <a:noFill/>
          </a:ln>
        </p:spPr>
        <p:txBody>
          <a:bodyPr spcFirstLastPara="1" wrap="square" lIns="48200" tIns="48200" rIns="48200" bIns="48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716;p47">
            <a:extLst>
              <a:ext uri="{FF2B5EF4-FFF2-40B4-BE49-F238E27FC236}">
                <a16:creationId xmlns:a16="http://schemas.microsoft.com/office/drawing/2014/main" id="{35C4E65A-EFF2-254A-BD6C-AE427A5D2653}"/>
              </a:ext>
            </a:extLst>
          </p:cNvPr>
          <p:cNvSpPr txBox="1"/>
          <p:nvPr/>
        </p:nvSpPr>
        <p:spPr>
          <a:xfrm>
            <a:off x="5498926" y="2957331"/>
            <a:ext cx="2378478" cy="326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bg1"/>
                </a:solidFill>
                <a:latin typeface="Oswald"/>
                <a:ea typeface="Oswald"/>
                <a:cs typeface="Oswald"/>
                <a:sym typeface="Oswald"/>
              </a:rPr>
              <a:t>INOVAÇÃO</a:t>
            </a:r>
            <a:endParaRPr sz="1800" dirty="0">
              <a:solidFill>
                <a:schemeClr val="bg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6" name="Google Shape;717;p47">
            <a:extLst>
              <a:ext uri="{FF2B5EF4-FFF2-40B4-BE49-F238E27FC236}">
                <a16:creationId xmlns:a16="http://schemas.microsoft.com/office/drawing/2014/main" id="{2ACAF130-2C82-0E4A-A85F-B4AF40BF16AD}"/>
              </a:ext>
            </a:extLst>
          </p:cNvPr>
          <p:cNvSpPr txBox="1"/>
          <p:nvPr/>
        </p:nvSpPr>
        <p:spPr>
          <a:xfrm>
            <a:off x="5262858" y="3404065"/>
            <a:ext cx="2844716" cy="1387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algn="ctr"/>
            <a:r>
              <a:rPr lang="pt-PT" sz="1000" dirty="0">
                <a:solidFill>
                  <a:srgbClr val="525252"/>
                </a:solidFill>
                <a:latin typeface="Roboto Slab"/>
                <a:ea typeface="Roboto Slab"/>
              </a:rPr>
              <a:t>A inovação pedagógica terá como suporte os recursos digitais que representam </a:t>
            </a:r>
            <a:r>
              <a:rPr lang="pt-PT" dirty="0">
                <a:solidFill>
                  <a:srgbClr val="525252"/>
                </a:solidFill>
                <a:latin typeface="Roboto Slab"/>
                <a:ea typeface="Roboto Slab"/>
              </a:rPr>
              <a:t>31%</a:t>
            </a:r>
            <a:r>
              <a:rPr lang="pt-PT" sz="1000" dirty="0">
                <a:solidFill>
                  <a:srgbClr val="525252"/>
                </a:solidFill>
                <a:latin typeface="Roboto Slab"/>
                <a:ea typeface="Roboto Slab"/>
              </a:rPr>
              <a:t> do </a:t>
            </a:r>
            <a:r>
              <a:rPr lang="pt-PT" sz="1000" dirty="0" err="1">
                <a:solidFill>
                  <a:srgbClr val="525252"/>
                </a:solidFill>
                <a:latin typeface="Roboto Slab"/>
                <a:ea typeface="Roboto Slab"/>
              </a:rPr>
              <a:t>PADDinvest</a:t>
            </a:r>
            <a:r>
              <a:rPr lang="pt-PT" sz="1000" dirty="0">
                <a:solidFill>
                  <a:srgbClr val="525252"/>
                </a:solidFill>
                <a:latin typeface="Roboto Slab"/>
                <a:ea typeface="Roboto Slab"/>
              </a:rPr>
              <a:t>. Em métodos e cenários de aprendizagem verde e digital inovadores, exploram-se os recursos educativos online, desenvolvem-se competências, comportamentos seguros, criam-se conteúdos digitais e experienciam-se novas interações e práticas de avaliação mais participativas.</a:t>
            </a:r>
            <a:endParaRPr lang="pt-PT" sz="1000" dirty="0">
              <a:solidFill>
                <a:srgbClr val="525252"/>
              </a:solidFill>
              <a:latin typeface="Roboto Slab"/>
              <a:ea typeface="Roboto Slab"/>
              <a:sym typeface="Roboto Slab"/>
            </a:endParaRPr>
          </a:p>
        </p:txBody>
      </p:sp>
    </p:spTree>
    <p:extLst>
      <p:ext uri="{BB962C8B-B14F-4D97-AF65-F5344CB8AC3E}">
        <p14:creationId xmlns:p14="http://schemas.microsoft.com/office/powerpoint/2010/main" val="37376347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731;p48">
            <a:extLst>
              <a:ext uri="{FF2B5EF4-FFF2-40B4-BE49-F238E27FC236}">
                <a16:creationId xmlns:a16="http://schemas.microsoft.com/office/drawing/2014/main" id="{BA28BD71-3565-0746-AD5D-FE2E02176ED6}"/>
              </a:ext>
            </a:extLst>
          </p:cNvPr>
          <p:cNvSpPr/>
          <p:nvPr/>
        </p:nvSpPr>
        <p:spPr>
          <a:xfrm>
            <a:off x="5559573" y="1134808"/>
            <a:ext cx="1708590" cy="722934"/>
          </a:xfrm>
          <a:custGeom>
            <a:avLst/>
            <a:gdLst/>
            <a:ahLst/>
            <a:cxnLst/>
            <a:rect l="l" t="t" r="r" b="b"/>
            <a:pathLst>
              <a:path w="3429000" h="4959984" extrusionOk="0">
                <a:moveTo>
                  <a:pt x="3428834" y="4959629"/>
                </a:moveTo>
                <a:lnTo>
                  <a:pt x="0" y="4959629"/>
                </a:lnTo>
                <a:lnTo>
                  <a:pt x="0" y="0"/>
                </a:lnTo>
                <a:lnTo>
                  <a:pt x="3428834" y="0"/>
                </a:lnTo>
                <a:lnTo>
                  <a:pt x="3428834" y="4959629"/>
                </a:lnTo>
                <a:close/>
              </a:path>
            </a:pathLst>
          </a:custGeom>
          <a:noFill/>
          <a:ln w="28575" cap="flat" cmpd="sng">
            <a:solidFill>
              <a:srgbClr val="92A08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19" name="Google Shape;731;p48">
            <a:extLst>
              <a:ext uri="{FF2B5EF4-FFF2-40B4-BE49-F238E27FC236}">
                <a16:creationId xmlns:a16="http://schemas.microsoft.com/office/drawing/2014/main" id="{58C9B252-AFB2-3E43-90DD-302210141BEF}"/>
              </a:ext>
            </a:extLst>
          </p:cNvPr>
          <p:cNvSpPr/>
          <p:nvPr/>
        </p:nvSpPr>
        <p:spPr>
          <a:xfrm>
            <a:off x="4975382" y="2750328"/>
            <a:ext cx="678229" cy="980209"/>
          </a:xfrm>
          <a:custGeom>
            <a:avLst/>
            <a:gdLst/>
            <a:ahLst/>
            <a:cxnLst/>
            <a:rect l="l" t="t" r="r" b="b"/>
            <a:pathLst>
              <a:path w="3429000" h="4959984" extrusionOk="0">
                <a:moveTo>
                  <a:pt x="3428834" y="4959629"/>
                </a:moveTo>
                <a:lnTo>
                  <a:pt x="0" y="4959629"/>
                </a:lnTo>
                <a:lnTo>
                  <a:pt x="0" y="0"/>
                </a:lnTo>
                <a:lnTo>
                  <a:pt x="3428834" y="0"/>
                </a:lnTo>
                <a:lnTo>
                  <a:pt x="3428834" y="4959629"/>
                </a:lnTo>
                <a:close/>
              </a:path>
            </a:pathLst>
          </a:custGeom>
          <a:noFill/>
          <a:ln w="28575" cap="flat" cmpd="sng">
            <a:solidFill>
              <a:srgbClr val="92A08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14" name="Google Shape;731;p48">
            <a:extLst>
              <a:ext uri="{FF2B5EF4-FFF2-40B4-BE49-F238E27FC236}">
                <a16:creationId xmlns:a16="http://schemas.microsoft.com/office/drawing/2014/main" id="{41022AA4-5BCF-5745-9A29-C27CA1E2A4F7}"/>
              </a:ext>
            </a:extLst>
          </p:cNvPr>
          <p:cNvSpPr/>
          <p:nvPr/>
        </p:nvSpPr>
        <p:spPr>
          <a:xfrm>
            <a:off x="3881868" y="323756"/>
            <a:ext cx="1708590" cy="722934"/>
          </a:xfrm>
          <a:custGeom>
            <a:avLst/>
            <a:gdLst/>
            <a:ahLst/>
            <a:cxnLst/>
            <a:rect l="l" t="t" r="r" b="b"/>
            <a:pathLst>
              <a:path w="3429000" h="4959984" extrusionOk="0">
                <a:moveTo>
                  <a:pt x="3428834" y="4959629"/>
                </a:moveTo>
                <a:lnTo>
                  <a:pt x="0" y="4959629"/>
                </a:lnTo>
                <a:lnTo>
                  <a:pt x="0" y="0"/>
                </a:lnTo>
                <a:lnTo>
                  <a:pt x="3428834" y="0"/>
                </a:lnTo>
                <a:lnTo>
                  <a:pt x="3428834" y="4959629"/>
                </a:lnTo>
                <a:close/>
              </a:path>
            </a:pathLst>
          </a:custGeom>
          <a:noFill/>
          <a:ln w="28575" cap="flat" cmpd="sng">
            <a:solidFill>
              <a:srgbClr val="92A08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711" name="Google Shape;711;p47"/>
          <p:cNvSpPr txBox="1">
            <a:spLocks noGrp="1"/>
          </p:cNvSpPr>
          <p:nvPr>
            <p:ph type="title"/>
          </p:nvPr>
        </p:nvSpPr>
        <p:spPr>
          <a:xfrm>
            <a:off x="552728" y="511049"/>
            <a:ext cx="1171899" cy="923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>
                <a:solidFill>
                  <a:srgbClr val="DAC1B6"/>
                </a:solidFill>
              </a:rPr>
              <a:t>INSTRUMENTOS DE GESTÃO </a:t>
            </a:r>
            <a:br>
              <a:rPr lang="en-US" dirty="0">
                <a:solidFill>
                  <a:srgbClr val="DAC1B6"/>
                </a:solidFill>
              </a:rPr>
            </a:br>
            <a:r>
              <a:rPr lang="pt-PT" dirty="0"/>
              <a:t>na educação digital</a:t>
            </a:r>
            <a:endParaRPr sz="1300" dirty="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712" name="Google Shape;712;p47"/>
          <p:cNvSpPr/>
          <p:nvPr/>
        </p:nvSpPr>
        <p:spPr>
          <a:xfrm>
            <a:off x="6160227" y="155992"/>
            <a:ext cx="2610249" cy="2383339"/>
          </a:xfrm>
          <a:prstGeom prst="rect">
            <a:avLst/>
          </a:prstGeom>
          <a:solidFill>
            <a:srgbClr val="DAC1B6"/>
          </a:solidFill>
          <a:ln>
            <a:noFill/>
          </a:ln>
        </p:spPr>
        <p:txBody>
          <a:bodyPr spcFirstLastPara="1" wrap="square" lIns="48200" tIns="48200" rIns="48200" bIns="48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47"/>
          <p:cNvSpPr/>
          <p:nvPr/>
        </p:nvSpPr>
        <p:spPr>
          <a:xfrm>
            <a:off x="2367869" y="142129"/>
            <a:ext cx="2620875" cy="2383340"/>
          </a:xfrm>
          <a:prstGeom prst="rect">
            <a:avLst/>
          </a:prstGeom>
          <a:solidFill>
            <a:srgbClr val="BBD0CF"/>
          </a:solidFill>
          <a:ln>
            <a:noFill/>
          </a:ln>
        </p:spPr>
        <p:txBody>
          <a:bodyPr spcFirstLastPara="1" wrap="square" lIns="48200" tIns="48200" rIns="48200" bIns="48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47"/>
          <p:cNvSpPr txBox="1"/>
          <p:nvPr/>
        </p:nvSpPr>
        <p:spPr>
          <a:xfrm>
            <a:off x="2965924" y="398699"/>
            <a:ext cx="1489800" cy="2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bg1"/>
                </a:solidFill>
                <a:latin typeface="Oswald"/>
                <a:ea typeface="Oswald"/>
                <a:cs typeface="Oswald"/>
                <a:sym typeface="Oswald"/>
              </a:rPr>
              <a:t>GOVERNAÇÃO</a:t>
            </a:r>
            <a:endParaRPr sz="1800" dirty="0">
              <a:solidFill>
                <a:schemeClr val="bg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17" name="Google Shape;717;p47"/>
          <p:cNvSpPr txBox="1"/>
          <p:nvPr/>
        </p:nvSpPr>
        <p:spPr>
          <a:xfrm>
            <a:off x="2415955" y="986255"/>
            <a:ext cx="2461255" cy="1683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pt-PT" sz="900" dirty="0">
                <a:solidFill>
                  <a:schemeClr val="bg1"/>
                </a:solidFill>
                <a:latin typeface="Roboto Slab"/>
                <a:ea typeface="Roboto Slab"/>
              </a:rPr>
              <a:t>Modelo de gestão e governação nas Organizações Educativas Digitalmente Competentes  </a:t>
            </a:r>
          </a:p>
          <a:p>
            <a:pPr algn="ctr"/>
            <a:r>
              <a:rPr lang="pt-PT" sz="900" dirty="0">
                <a:solidFill>
                  <a:schemeClr val="bg1"/>
                </a:solidFill>
                <a:latin typeface="Roboto Slab"/>
                <a:ea typeface="Roboto Slab"/>
              </a:rPr>
              <a:t>7 áreas comuns </a:t>
            </a:r>
          </a:p>
          <a:p>
            <a:pPr algn="ctr"/>
            <a:r>
              <a:rPr lang="pt-PT" sz="900" dirty="0">
                <a:solidFill>
                  <a:schemeClr val="bg1"/>
                </a:solidFill>
                <a:latin typeface="Roboto Slab"/>
                <a:ea typeface="Roboto Slab"/>
              </a:rPr>
              <a:t>15 subáreas</a:t>
            </a:r>
          </a:p>
          <a:p>
            <a:pPr algn="ctr"/>
            <a:r>
              <a:rPr lang="pt-PT" sz="900" dirty="0">
                <a:solidFill>
                  <a:schemeClr val="bg1"/>
                </a:solidFill>
                <a:latin typeface="Roboto Slab"/>
                <a:ea typeface="Roboto Slab"/>
              </a:rPr>
              <a:t>que permitem a autorreflexão sobre a implementação de tecnologias digitais, planear medidas, facilitar a transparência e a comparação de iniciativas</a:t>
            </a:r>
            <a:r>
              <a:rPr lang="pt-PT" sz="1000" dirty="0">
                <a:solidFill>
                  <a:schemeClr val="bg1"/>
                </a:solidFill>
                <a:latin typeface="+mn-lt"/>
              </a:rPr>
              <a:t>.</a:t>
            </a:r>
          </a:p>
        </p:txBody>
      </p:sp>
      <p:sp>
        <p:nvSpPr>
          <p:cNvPr id="720" name="Google Shape;720;p47"/>
          <p:cNvSpPr txBox="1"/>
          <p:nvPr/>
        </p:nvSpPr>
        <p:spPr>
          <a:xfrm>
            <a:off x="6580864" y="366308"/>
            <a:ext cx="1708590" cy="293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525252"/>
                </a:solidFill>
                <a:latin typeface="Oswald"/>
                <a:ea typeface="Oswald"/>
                <a:cs typeface="Oswald"/>
                <a:sym typeface="Oswald"/>
              </a:rPr>
              <a:t>EDUCAÇÃO SMART </a:t>
            </a:r>
            <a:endParaRPr sz="1800" dirty="0">
              <a:solidFill>
                <a:srgbClr val="52525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21" name="Google Shape;721;p47"/>
          <p:cNvSpPr txBox="1"/>
          <p:nvPr/>
        </p:nvSpPr>
        <p:spPr>
          <a:xfrm>
            <a:off x="6297080" y="969214"/>
            <a:ext cx="2373956" cy="138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900" dirty="0">
                <a:solidFill>
                  <a:srgbClr val="525252"/>
                </a:solidFill>
                <a:latin typeface="Roboto Slab"/>
                <a:ea typeface="Roboto Slab"/>
                <a:cs typeface="Roboto Slab"/>
                <a:sym typeface="Roboto Slab"/>
              </a:rPr>
              <a:t>Parcerias para a qualificação e inovação, exploração e experimentação de tecnologias com o envolvimento das comunidades educativas locais e de redes europeias promotoras de conhecimento e oportunidades de mobilidade.</a:t>
            </a:r>
          </a:p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900" dirty="0">
                <a:solidFill>
                  <a:srgbClr val="525252"/>
                </a:solidFill>
                <a:latin typeface="Roboto Slab"/>
                <a:ea typeface="Roboto Slab"/>
                <a:cs typeface="Roboto Slab"/>
                <a:sym typeface="Roboto Slab"/>
              </a:rPr>
              <a:t>Conceito de região/comunidade promotora de conhecimento, saúde e bem estar.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rgbClr val="525252"/>
              </a:solidFill>
              <a:latin typeface="Roboto Slab Regular"/>
              <a:ea typeface="Roboto Slab Regular"/>
              <a:cs typeface="Roboto Slab Regular"/>
              <a:sym typeface="Roboto Slab Regular"/>
            </a:endParaRPr>
          </a:p>
        </p:txBody>
      </p:sp>
      <p:sp>
        <p:nvSpPr>
          <p:cNvPr id="13" name="Google Shape;713;p47">
            <a:extLst>
              <a:ext uri="{FF2B5EF4-FFF2-40B4-BE49-F238E27FC236}">
                <a16:creationId xmlns:a16="http://schemas.microsoft.com/office/drawing/2014/main" id="{FDB20377-DDC7-274A-BDD9-685DE52AC337}"/>
              </a:ext>
            </a:extLst>
          </p:cNvPr>
          <p:cNvSpPr/>
          <p:nvPr/>
        </p:nvSpPr>
        <p:spPr>
          <a:xfrm>
            <a:off x="2377324" y="2600412"/>
            <a:ext cx="2611420" cy="2369477"/>
          </a:xfrm>
          <a:prstGeom prst="rect">
            <a:avLst/>
          </a:prstGeom>
          <a:solidFill>
            <a:srgbClr val="EFD9D1"/>
          </a:solidFill>
          <a:ln>
            <a:noFill/>
          </a:ln>
        </p:spPr>
        <p:txBody>
          <a:bodyPr spcFirstLastPara="1" wrap="square" lIns="48200" tIns="48200" rIns="48200" bIns="48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722;p47">
            <a:extLst>
              <a:ext uri="{FF2B5EF4-FFF2-40B4-BE49-F238E27FC236}">
                <a16:creationId xmlns:a16="http://schemas.microsoft.com/office/drawing/2014/main" id="{79094C1C-4B15-9C43-BF1E-716D4DDC132F}"/>
              </a:ext>
            </a:extLst>
          </p:cNvPr>
          <p:cNvSpPr txBox="1"/>
          <p:nvPr/>
        </p:nvSpPr>
        <p:spPr>
          <a:xfrm>
            <a:off x="2901682" y="2841936"/>
            <a:ext cx="1489800" cy="2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525252"/>
                </a:solidFill>
                <a:latin typeface="Oswald"/>
                <a:ea typeface="Oswald"/>
                <a:cs typeface="Oswald"/>
                <a:sym typeface="Oswald"/>
              </a:rPr>
              <a:t>QUALIDADE</a:t>
            </a:r>
            <a:endParaRPr sz="1800" dirty="0">
              <a:solidFill>
                <a:srgbClr val="52525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8" name="Google Shape;723;p47">
            <a:extLst>
              <a:ext uri="{FF2B5EF4-FFF2-40B4-BE49-F238E27FC236}">
                <a16:creationId xmlns:a16="http://schemas.microsoft.com/office/drawing/2014/main" id="{BB17B90D-BA48-FD4F-AB34-F6B22B764244}"/>
              </a:ext>
            </a:extLst>
          </p:cNvPr>
          <p:cNvSpPr txBox="1"/>
          <p:nvPr/>
        </p:nvSpPr>
        <p:spPr>
          <a:xfrm>
            <a:off x="2563153" y="3361691"/>
            <a:ext cx="2300691" cy="686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lvl="0" algn="ctr"/>
            <a:r>
              <a:rPr lang="pt-PT" sz="900" dirty="0">
                <a:solidFill>
                  <a:srgbClr val="525252"/>
                </a:solidFill>
                <a:latin typeface="Roboto Slab"/>
                <a:ea typeface="Roboto Slab"/>
                <a:cs typeface="Roboto Slab"/>
                <a:sym typeface="Roboto Slab"/>
              </a:rPr>
              <a:t>Ferramentas de autoavaliação, monitorização, certificação, apresentação de contas e de resultados.</a:t>
            </a:r>
          </a:p>
          <a:p>
            <a:pPr marL="12700" lvl="0" algn="ctr"/>
            <a:r>
              <a:rPr lang="pt-PT" sz="900" dirty="0">
                <a:solidFill>
                  <a:srgbClr val="525252"/>
                </a:solidFill>
                <a:latin typeface="Roboto Slab"/>
                <a:ea typeface="Roboto Slab"/>
                <a:cs typeface="Roboto Slab"/>
                <a:sym typeface="Roboto Slab"/>
              </a:rPr>
              <a:t>Modelos que avaliam a qualidade e permitem o acesso ao esquemas de reconhecimento competências/credenciais para a mobilidade e emprego.</a:t>
            </a:r>
          </a:p>
          <a:p>
            <a:pPr marL="12700" lvl="0" algn="ctr"/>
            <a:endParaRPr lang="pt-PT" sz="900" dirty="0">
              <a:solidFill>
                <a:srgbClr val="525252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9CC8EDF4-4CF4-C440-8723-78503556D9D2}"/>
              </a:ext>
            </a:extLst>
          </p:cNvPr>
          <p:cNvSpPr/>
          <p:nvPr/>
        </p:nvSpPr>
        <p:spPr>
          <a:xfrm>
            <a:off x="821534" y="2301005"/>
            <a:ext cx="133904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600"/>
            </a:pPr>
            <a:r>
              <a:rPr lang="pt-PT" sz="1000" dirty="0">
                <a:solidFill>
                  <a:srgbClr val="525252"/>
                </a:solidFill>
                <a:latin typeface="Oswald"/>
                <a:sym typeface="Oswald"/>
              </a:rPr>
              <a:t>O quadro de referencia que inspira o PADDE propõe um conjunto de ferramentas de gestão e melhoria a desenvolver, em alinhamento com os processos de decisão estratégica, nomeadamente o Projeto Educativo.</a:t>
            </a:r>
          </a:p>
        </p:txBody>
      </p:sp>
      <p:pic>
        <p:nvPicPr>
          <p:cNvPr id="3074" name="Picture 2" descr="DigComp">
            <a:extLst>
              <a:ext uri="{FF2B5EF4-FFF2-40B4-BE49-F238E27FC236}">
                <a16:creationId xmlns:a16="http://schemas.microsoft.com/office/drawing/2014/main" id="{73AF3C09-0438-8040-BB02-D9E935BA9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826" y="1247761"/>
            <a:ext cx="492619" cy="49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DigCompOrg Framework | EU Science Hub">
            <a:extLst>
              <a:ext uri="{FF2B5EF4-FFF2-40B4-BE49-F238E27FC236}">
                <a16:creationId xmlns:a16="http://schemas.microsoft.com/office/drawing/2014/main" id="{5B13BF2F-33CE-BB43-BAAD-F5372EDE9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795" y="435542"/>
            <a:ext cx="585617" cy="47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AF | Escola Secundária José Régio">
            <a:extLst>
              <a:ext uri="{FF2B5EF4-FFF2-40B4-BE49-F238E27FC236}">
                <a16:creationId xmlns:a16="http://schemas.microsoft.com/office/drawing/2014/main" id="{DE2209AF-FAC4-CF45-8023-412431197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017" y="3108450"/>
            <a:ext cx="585618" cy="30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4" descr="EQAVET">
            <a:extLst>
              <a:ext uri="{FF2B5EF4-FFF2-40B4-BE49-F238E27FC236}">
                <a16:creationId xmlns:a16="http://schemas.microsoft.com/office/drawing/2014/main" id="{082B9DBD-359F-1A43-860B-369D4788C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878" y="2759614"/>
            <a:ext cx="594204" cy="35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ECVET">
            <a:extLst>
              <a:ext uri="{FF2B5EF4-FFF2-40B4-BE49-F238E27FC236}">
                <a16:creationId xmlns:a16="http://schemas.microsoft.com/office/drawing/2014/main" id="{932AFCE7-EDB5-1D4B-8D29-A7E384C389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0" t="21394" r="30072" b="36476"/>
          <a:stretch/>
        </p:blipFill>
        <p:spPr bwMode="auto">
          <a:xfrm>
            <a:off x="4938828" y="3444384"/>
            <a:ext cx="706343" cy="23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Google Shape;714;p47">
            <a:extLst>
              <a:ext uri="{FF2B5EF4-FFF2-40B4-BE49-F238E27FC236}">
                <a16:creationId xmlns:a16="http://schemas.microsoft.com/office/drawing/2014/main" id="{A59C76EE-6D2E-014A-A293-9121787DD05E}"/>
              </a:ext>
            </a:extLst>
          </p:cNvPr>
          <p:cNvSpPr/>
          <p:nvPr/>
        </p:nvSpPr>
        <p:spPr>
          <a:xfrm>
            <a:off x="6144478" y="2626242"/>
            <a:ext cx="2620687" cy="1305979"/>
          </a:xfrm>
          <a:prstGeom prst="rect">
            <a:avLst/>
          </a:prstGeom>
          <a:solidFill>
            <a:srgbClr val="92A08C"/>
          </a:solidFill>
          <a:ln>
            <a:noFill/>
          </a:ln>
        </p:spPr>
        <p:txBody>
          <a:bodyPr spcFirstLastPara="1" wrap="square" lIns="48200" tIns="48200" rIns="48200" bIns="48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92A08C"/>
              </a:solidFill>
            </a:endParaRPr>
          </a:p>
        </p:txBody>
      </p:sp>
      <p:sp>
        <p:nvSpPr>
          <p:cNvPr id="28" name="Google Shape;717;p47">
            <a:extLst>
              <a:ext uri="{FF2B5EF4-FFF2-40B4-BE49-F238E27FC236}">
                <a16:creationId xmlns:a16="http://schemas.microsoft.com/office/drawing/2014/main" id="{97C5DD46-6DB1-C04B-BE1B-03418FCAE7C5}"/>
              </a:ext>
            </a:extLst>
          </p:cNvPr>
          <p:cNvSpPr txBox="1"/>
          <p:nvPr/>
        </p:nvSpPr>
        <p:spPr>
          <a:xfrm>
            <a:off x="6278489" y="3365843"/>
            <a:ext cx="2405994" cy="5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900" dirty="0">
                <a:solidFill>
                  <a:schemeClr val="bg1"/>
                </a:solidFill>
                <a:latin typeface="Roboto Slab"/>
                <a:ea typeface="Roboto Slab"/>
                <a:cs typeface="Roboto Slab"/>
                <a:sym typeface="Roboto Slab"/>
              </a:rPr>
              <a:t>Dispositivos </a:t>
            </a:r>
            <a:r>
              <a:rPr lang="pt-PT" sz="900" dirty="0" err="1">
                <a:solidFill>
                  <a:schemeClr val="bg1"/>
                </a:solidFill>
                <a:latin typeface="Roboto Slab"/>
                <a:ea typeface="Roboto Slab"/>
                <a:cs typeface="Roboto Slab"/>
                <a:sym typeface="Roboto Slab"/>
              </a:rPr>
              <a:t>DigComp</a:t>
            </a:r>
            <a:r>
              <a:rPr lang="pt-PT" sz="900" dirty="0">
                <a:solidFill>
                  <a:schemeClr val="bg1"/>
                </a:solidFill>
                <a:latin typeface="Roboto Slab"/>
                <a:ea typeface="Roboto Slab"/>
                <a:cs typeface="Roboto Slab"/>
                <a:sym typeface="Roboto Slab"/>
              </a:rPr>
              <a:t> [14 a 21] para a qualificação dos recursos humanos EU na liderança dos processos de transformação verde e digital.</a:t>
            </a:r>
            <a:br>
              <a:rPr lang="pt-PT" sz="900" dirty="0">
                <a:solidFill>
                  <a:schemeClr val="bg1"/>
                </a:solidFill>
                <a:latin typeface="Roboto Slab"/>
                <a:ea typeface="Roboto Slab"/>
                <a:cs typeface="Roboto Slab"/>
                <a:sym typeface="Roboto Slab"/>
              </a:rPr>
            </a:br>
            <a:endParaRPr lang="pt-PT" sz="900" dirty="0">
              <a:solidFill>
                <a:schemeClr val="bg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29" name="Google Shape;722;p47">
            <a:extLst>
              <a:ext uri="{FF2B5EF4-FFF2-40B4-BE49-F238E27FC236}">
                <a16:creationId xmlns:a16="http://schemas.microsoft.com/office/drawing/2014/main" id="{28A8E72B-C049-A54A-843C-0D1FD15CF948}"/>
              </a:ext>
            </a:extLst>
          </p:cNvPr>
          <p:cNvSpPr txBox="1"/>
          <p:nvPr/>
        </p:nvSpPr>
        <p:spPr>
          <a:xfrm>
            <a:off x="6736586" y="2836558"/>
            <a:ext cx="1489800" cy="2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bg1"/>
                </a:solidFill>
                <a:latin typeface="Oswald"/>
                <a:ea typeface="Oswald"/>
                <a:cs typeface="Oswald"/>
                <a:sym typeface="Oswald"/>
              </a:rPr>
              <a:t>COMPETÊNCIAS</a:t>
            </a:r>
            <a:endParaRPr sz="1800" dirty="0">
              <a:solidFill>
                <a:schemeClr val="bg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0" name="Google Shape;731;p48">
            <a:extLst>
              <a:ext uri="{FF2B5EF4-FFF2-40B4-BE49-F238E27FC236}">
                <a16:creationId xmlns:a16="http://schemas.microsoft.com/office/drawing/2014/main" id="{F9853038-B25F-5848-B5A9-347EE05E1A4F}"/>
              </a:ext>
            </a:extLst>
          </p:cNvPr>
          <p:cNvSpPr/>
          <p:nvPr/>
        </p:nvSpPr>
        <p:spPr>
          <a:xfrm>
            <a:off x="6160227" y="3918143"/>
            <a:ext cx="2604938" cy="1069365"/>
          </a:xfrm>
          <a:custGeom>
            <a:avLst/>
            <a:gdLst/>
            <a:ahLst/>
            <a:cxnLst/>
            <a:rect l="l" t="t" r="r" b="b"/>
            <a:pathLst>
              <a:path w="3429000" h="4959984" extrusionOk="0">
                <a:moveTo>
                  <a:pt x="3428834" y="4959629"/>
                </a:moveTo>
                <a:lnTo>
                  <a:pt x="0" y="4959629"/>
                </a:lnTo>
                <a:lnTo>
                  <a:pt x="0" y="0"/>
                </a:lnTo>
                <a:lnTo>
                  <a:pt x="3428834" y="0"/>
                </a:lnTo>
                <a:lnTo>
                  <a:pt x="3428834" y="4959629"/>
                </a:lnTo>
                <a:close/>
              </a:path>
            </a:pathLst>
          </a:custGeom>
          <a:noFill/>
          <a:ln w="28575" cap="flat" cmpd="sng">
            <a:solidFill>
              <a:srgbClr val="92A08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pic>
        <p:nvPicPr>
          <p:cNvPr id="31" name="Picture 26" descr="About SELFIE | Education and Training">
            <a:extLst>
              <a:ext uri="{FF2B5EF4-FFF2-40B4-BE49-F238E27FC236}">
                <a16:creationId xmlns:a16="http://schemas.microsoft.com/office/drawing/2014/main" id="{FF6532C4-6526-4244-9CD8-1EF3A4C68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98" y="4052866"/>
            <a:ext cx="1024512" cy="379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0" descr="As bibliotecas escolares na era digital: contributos para o Plano de Ação  para a Educação Digital 2021-2027 - Blogue RBE">
            <a:extLst>
              <a:ext uri="{FF2B5EF4-FFF2-40B4-BE49-F238E27FC236}">
                <a16:creationId xmlns:a16="http://schemas.microsoft.com/office/drawing/2014/main" id="{36A3AC83-90AB-5442-8486-1E6F894F1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741" y="4376644"/>
            <a:ext cx="729572" cy="42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Áreas e competências do quadro de referência do EntreComp. | Download  Scientific Diagram">
            <a:extLst>
              <a:ext uri="{FF2B5EF4-FFF2-40B4-BE49-F238E27FC236}">
                <a16:creationId xmlns:a16="http://schemas.microsoft.com/office/drawing/2014/main" id="{210FB6E5-4CC1-6242-8F9E-C620D3388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016" y="4032817"/>
            <a:ext cx="388497" cy="37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LifeComp: The European framework for the personal, social and learning to  learn key competence | EU Science Hub">
            <a:extLst>
              <a:ext uri="{FF2B5EF4-FFF2-40B4-BE49-F238E27FC236}">
                <a16:creationId xmlns:a16="http://schemas.microsoft.com/office/drawing/2014/main" id="{28756604-C0EE-E748-BF14-DDD11DB54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455" y="4331291"/>
            <a:ext cx="938434" cy="61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MyDigiSkills - a new tool to self-reflect on your digital competence level  • ALL DIGITAL">
            <a:extLst>
              <a:ext uri="{FF2B5EF4-FFF2-40B4-BE49-F238E27FC236}">
                <a16:creationId xmlns:a16="http://schemas.microsoft.com/office/drawing/2014/main" id="{E25494AE-CC86-894D-99E0-53DA43364A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5" t="7112" r="15250" b="4889"/>
          <a:stretch/>
        </p:blipFill>
        <p:spPr bwMode="auto">
          <a:xfrm>
            <a:off x="6265465" y="4425950"/>
            <a:ext cx="583840" cy="41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A Iniciativa Nacional para as Competências Digitais (INCoDe.2030) no  Ciência 2019 | ERTE">
            <a:extLst>
              <a:ext uri="{FF2B5EF4-FFF2-40B4-BE49-F238E27FC236}">
                <a16:creationId xmlns:a16="http://schemas.microsoft.com/office/drawing/2014/main" id="{5B910281-B2FD-8444-ACD5-0AEACACA0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616" y="3889329"/>
            <a:ext cx="1301574" cy="65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 descr="green comp logo">
            <a:extLst>
              <a:ext uri="{FF2B5EF4-FFF2-40B4-BE49-F238E27FC236}">
                <a16:creationId xmlns:a16="http://schemas.microsoft.com/office/drawing/2014/main" id="{3F87C667-5475-2742-BA69-1A7BDB9F1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304" y="4048458"/>
            <a:ext cx="387851" cy="38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710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ook">
            <a:extLst>
              <a:ext uri="{FF2B5EF4-FFF2-40B4-BE49-F238E27FC236}">
                <a16:creationId xmlns:a16="http://schemas.microsoft.com/office/drawing/2014/main" id="{22753643-C37A-8946-AD95-F87B17463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866" y="410499"/>
            <a:ext cx="786497" cy="10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731;p48">
            <a:extLst>
              <a:ext uri="{FF2B5EF4-FFF2-40B4-BE49-F238E27FC236}">
                <a16:creationId xmlns:a16="http://schemas.microsoft.com/office/drawing/2014/main" id="{C730B8C7-58F4-444E-8C15-524300E24DFD}"/>
              </a:ext>
            </a:extLst>
          </p:cNvPr>
          <p:cNvSpPr/>
          <p:nvPr/>
        </p:nvSpPr>
        <p:spPr>
          <a:xfrm>
            <a:off x="7164785" y="337203"/>
            <a:ext cx="1858919" cy="1185586"/>
          </a:xfrm>
          <a:custGeom>
            <a:avLst/>
            <a:gdLst/>
            <a:ahLst/>
            <a:cxnLst/>
            <a:rect l="l" t="t" r="r" b="b"/>
            <a:pathLst>
              <a:path w="3429000" h="4959984" extrusionOk="0">
                <a:moveTo>
                  <a:pt x="3428834" y="4959629"/>
                </a:moveTo>
                <a:lnTo>
                  <a:pt x="0" y="4959629"/>
                </a:lnTo>
                <a:lnTo>
                  <a:pt x="0" y="0"/>
                </a:lnTo>
                <a:lnTo>
                  <a:pt x="3428834" y="0"/>
                </a:lnTo>
                <a:lnTo>
                  <a:pt x="3428834" y="4959629"/>
                </a:lnTo>
                <a:close/>
              </a:path>
            </a:pathLst>
          </a:custGeom>
          <a:noFill/>
          <a:ln w="28575" cap="flat" cmpd="sng">
            <a:solidFill>
              <a:srgbClr val="92A08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711" name="Google Shape;711;p47"/>
          <p:cNvSpPr txBox="1">
            <a:spLocks noGrp="1"/>
          </p:cNvSpPr>
          <p:nvPr>
            <p:ph type="title"/>
          </p:nvPr>
        </p:nvSpPr>
        <p:spPr>
          <a:xfrm>
            <a:off x="552728" y="511048"/>
            <a:ext cx="1171899" cy="129162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en-US" dirty="0" err="1"/>
              <a:t>Os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>
                <a:solidFill>
                  <a:srgbClr val="DAC1B6"/>
                </a:solidFill>
              </a:rPr>
              <a:t>RECURSOS HUMANOS</a:t>
            </a:r>
            <a:br>
              <a:rPr lang="en-US" dirty="0">
                <a:solidFill>
                  <a:srgbClr val="DAC1B6"/>
                </a:solidFill>
              </a:rPr>
            </a:br>
            <a:r>
              <a:rPr lang="pt-PT" dirty="0"/>
              <a:t>na educação digital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PT" sz="1300" dirty="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712" name="Google Shape;712;p47"/>
          <p:cNvSpPr/>
          <p:nvPr/>
        </p:nvSpPr>
        <p:spPr>
          <a:xfrm>
            <a:off x="4588592" y="200297"/>
            <a:ext cx="3518982" cy="4814014"/>
          </a:xfrm>
          <a:prstGeom prst="rect">
            <a:avLst/>
          </a:prstGeom>
          <a:solidFill>
            <a:srgbClr val="DAC1B6"/>
          </a:solidFill>
          <a:ln>
            <a:noFill/>
          </a:ln>
        </p:spPr>
        <p:txBody>
          <a:bodyPr spcFirstLastPara="1" wrap="square" lIns="48200" tIns="48200" rIns="48200" bIns="48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47"/>
          <p:cNvSpPr txBox="1"/>
          <p:nvPr/>
        </p:nvSpPr>
        <p:spPr>
          <a:xfrm>
            <a:off x="5067793" y="4672660"/>
            <a:ext cx="2548437" cy="255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525252"/>
                </a:solidFill>
                <a:latin typeface="Oswald"/>
                <a:ea typeface="Oswald"/>
                <a:cs typeface="Oswald"/>
                <a:sym typeface="Oswald"/>
              </a:rPr>
              <a:t>LIDERANÇA EFP</a:t>
            </a:r>
            <a:endParaRPr sz="1800" dirty="0">
              <a:solidFill>
                <a:srgbClr val="52525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21" name="Google Shape;721;p47"/>
          <p:cNvSpPr txBox="1"/>
          <p:nvPr/>
        </p:nvSpPr>
        <p:spPr>
          <a:xfrm>
            <a:off x="4639051" y="208981"/>
            <a:ext cx="3405922" cy="383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00" dirty="0">
                <a:solidFill>
                  <a:srgbClr val="525252"/>
                </a:solidFill>
                <a:latin typeface="Roboto Slab"/>
                <a:ea typeface="Roboto Slab"/>
                <a:cs typeface="Roboto Slab"/>
                <a:sym typeface="Roboto Slab"/>
              </a:rPr>
              <a:t>A falta de professores no EFP é estimada em </a:t>
            </a:r>
            <a:r>
              <a:rPr lang="pt-PT" sz="1800" dirty="0">
                <a:solidFill>
                  <a:srgbClr val="525252"/>
                </a:solidFill>
                <a:latin typeface="Roboto Slab"/>
                <a:ea typeface="Roboto Slab"/>
                <a:cs typeface="Roboto Slab"/>
                <a:sym typeface="Roboto Slab"/>
              </a:rPr>
              <a:t>20% </a:t>
            </a:r>
            <a:r>
              <a:rPr lang="pt-PT" sz="1000" dirty="0">
                <a:solidFill>
                  <a:srgbClr val="525252"/>
                </a:solidFill>
                <a:latin typeface="Roboto Slab"/>
                <a:ea typeface="Roboto Slab"/>
                <a:cs typeface="Roboto Slab"/>
                <a:sym typeface="Roboto Slab"/>
              </a:rPr>
              <a:t>Alemanha, 30% Coreia, 56% Suécia.</a:t>
            </a:r>
          </a:p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t-PT" sz="1000" dirty="0">
              <a:solidFill>
                <a:srgbClr val="525252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12700" algn="ctr"/>
            <a:r>
              <a:rPr lang="pt-PT" sz="900" dirty="0">
                <a:solidFill>
                  <a:srgbClr val="525252"/>
                </a:solidFill>
                <a:latin typeface="Roboto Slab"/>
                <a:ea typeface="Roboto Slab"/>
                <a:sym typeface="Oswald"/>
              </a:rPr>
              <a:t>Uma profissão “dual” que agrega o/a professor/a  com conhecimento pedagógico e técnico e líderes que envolvem as partes interessadas, disponibilizam recursos e oportunidades no mercado de trabalho.</a:t>
            </a:r>
          </a:p>
          <a:p>
            <a:pPr marL="12700" algn="ctr"/>
            <a:endParaRPr lang="pt-PT" sz="1000" dirty="0">
              <a:solidFill>
                <a:srgbClr val="525252"/>
              </a:solidFill>
              <a:latin typeface="Roboto Slab"/>
              <a:ea typeface="Roboto Slab"/>
              <a:sym typeface="Oswald"/>
            </a:endParaRPr>
          </a:p>
          <a:p>
            <a:pPr marL="2413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pt-PT" sz="1000" dirty="0">
                <a:solidFill>
                  <a:srgbClr val="525252"/>
                </a:solidFill>
                <a:latin typeface="Roboto Slab"/>
                <a:ea typeface="Roboto Slab"/>
                <a:cs typeface="Roboto Slab"/>
                <a:sym typeface="Roboto Slab"/>
              </a:rPr>
              <a:t>Oferta de professores EFP – incentivos, formação inicial e desenvolvimento profissional, carreira atrativa, integração de profissionais da industria qualificando-os na componente pedagógica, regimes de emprego flexíveis e colaboração escola – empresa.</a:t>
            </a:r>
          </a:p>
          <a:p>
            <a:pPr marL="2413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pt-PT" sz="1000" dirty="0">
                <a:solidFill>
                  <a:srgbClr val="525252"/>
                </a:solidFill>
                <a:latin typeface="Roboto Slab"/>
                <a:ea typeface="Roboto Slab"/>
                <a:cs typeface="Roboto Slab"/>
                <a:sym typeface="Roboto Slab"/>
              </a:rPr>
              <a:t>Formação inicial nas competências pedagógicas e EFP: curricula, treino prático, oportunidades de aprendizagem do trabalho em contexto real: ambientes de aprendizagem, avaliação do conhecimento e parceria com empresas, universidades, redes.</a:t>
            </a:r>
          </a:p>
          <a:p>
            <a:pPr marL="2413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pt-PT" sz="1000" dirty="0">
                <a:solidFill>
                  <a:srgbClr val="525252"/>
                </a:solidFill>
                <a:latin typeface="Roboto Slab"/>
                <a:ea typeface="Roboto Slab"/>
                <a:cs typeface="Roboto Slab"/>
                <a:sym typeface="Roboto Slab"/>
              </a:rPr>
              <a:t>Abordagens pedagógicas inovadoras com acompanhamento estratégico institucional: métodos de ensino, ferramentas digitais, tecnologia.</a:t>
            </a:r>
          </a:p>
          <a:p>
            <a:pPr marL="12700"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pt-PT" sz="1000" dirty="0">
                <a:solidFill>
                  <a:srgbClr val="525252"/>
                </a:solidFill>
                <a:latin typeface="Roboto Slab"/>
                <a:ea typeface="Roboto Slab"/>
                <a:cs typeface="Roboto Slab"/>
                <a:sym typeface="Roboto Slab"/>
              </a:rPr>
              <a:t>4. Liderança no EFP:  liderança pedagógica e organizacional para um estratégia coerente no desenvolvimento de competências, gestão intermédia e papeis mais ativos na liderança de equipas, aprendizagem interpares, 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9CC8EDF4-4CF4-C440-8723-78503556D9D2}"/>
              </a:ext>
            </a:extLst>
          </p:cNvPr>
          <p:cNvSpPr/>
          <p:nvPr/>
        </p:nvSpPr>
        <p:spPr>
          <a:xfrm>
            <a:off x="568074" y="2188588"/>
            <a:ext cx="147114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600"/>
            </a:pPr>
            <a:r>
              <a:rPr lang="pt-PT" sz="1000" dirty="0">
                <a:solidFill>
                  <a:srgbClr val="525252"/>
                </a:solidFill>
                <a:latin typeface="Oswald"/>
                <a:sym typeface="Oswald"/>
              </a:rPr>
              <a:t>Ensinar competências face às novas realidades do mercado de trabalho</a:t>
            </a:r>
          </a:p>
          <a:p>
            <a:pPr>
              <a:buClr>
                <a:schemeClr val="dk1"/>
              </a:buClr>
              <a:buSzPts val="600"/>
            </a:pPr>
            <a:r>
              <a:rPr lang="pt-PT" sz="1800" dirty="0">
                <a:solidFill>
                  <a:srgbClr val="525252"/>
                </a:solidFill>
                <a:latin typeface="Oswald"/>
                <a:sym typeface="Oswald"/>
              </a:rPr>
              <a:t>1 em cada 5</a:t>
            </a:r>
            <a:r>
              <a:rPr lang="pt-PT" sz="1000" dirty="0">
                <a:solidFill>
                  <a:srgbClr val="525252"/>
                </a:solidFill>
                <a:latin typeface="Oswald"/>
                <a:sym typeface="Oswald"/>
              </a:rPr>
              <a:t> diplomados EFP está a trabalhar em setores com alto risco de automação.</a:t>
            </a:r>
          </a:p>
        </p:txBody>
      </p:sp>
      <p:sp>
        <p:nvSpPr>
          <p:cNvPr id="18" name="Google Shape;731;p48">
            <a:extLst>
              <a:ext uri="{FF2B5EF4-FFF2-40B4-BE49-F238E27FC236}">
                <a16:creationId xmlns:a16="http://schemas.microsoft.com/office/drawing/2014/main" id="{9326178F-94EC-F748-9D6C-82D7BCE0A833}"/>
              </a:ext>
            </a:extLst>
          </p:cNvPr>
          <p:cNvSpPr/>
          <p:nvPr/>
        </p:nvSpPr>
        <p:spPr>
          <a:xfrm>
            <a:off x="1249945" y="3646955"/>
            <a:ext cx="1700668" cy="1219137"/>
          </a:xfrm>
          <a:custGeom>
            <a:avLst/>
            <a:gdLst/>
            <a:ahLst/>
            <a:cxnLst/>
            <a:rect l="l" t="t" r="r" b="b"/>
            <a:pathLst>
              <a:path w="3429000" h="4959984" extrusionOk="0">
                <a:moveTo>
                  <a:pt x="3428834" y="4959629"/>
                </a:moveTo>
                <a:lnTo>
                  <a:pt x="0" y="4959629"/>
                </a:lnTo>
                <a:lnTo>
                  <a:pt x="0" y="0"/>
                </a:lnTo>
                <a:lnTo>
                  <a:pt x="3428834" y="0"/>
                </a:lnTo>
                <a:lnTo>
                  <a:pt x="3428834" y="4959629"/>
                </a:lnTo>
                <a:close/>
              </a:path>
            </a:pathLst>
          </a:custGeom>
          <a:noFill/>
          <a:ln w="28575" cap="flat" cmpd="sng">
            <a:solidFill>
              <a:srgbClr val="92A08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24" name="Google Shape;715;p47">
            <a:extLst>
              <a:ext uri="{FF2B5EF4-FFF2-40B4-BE49-F238E27FC236}">
                <a16:creationId xmlns:a16="http://schemas.microsoft.com/office/drawing/2014/main" id="{022402EA-147D-BE43-80C3-00D92030A325}"/>
              </a:ext>
            </a:extLst>
          </p:cNvPr>
          <p:cNvSpPr/>
          <p:nvPr/>
        </p:nvSpPr>
        <p:spPr>
          <a:xfrm>
            <a:off x="2145372" y="200297"/>
            <a:ext cx="2380410" cy="4814014"/>
          </a:xfrm>
          <a:prstGeom prst="rect">
            <a:avLst/>
          </a:prstGeom>
          <a:solidFill>
            <a:srgbClr val="BBD0CF"/>
          </a:solidFill>
          <a:ln>
            <a:noFill/>
          </a:ln>
        </p:spPr>
        <p:txBody>
          <a:bodyPr spcFirstLastPara="1" wrap="square" lIns="48200" tIns="48200" rIns="48200" bIns="48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716;p47">
            <a:extLst>
              <a:ext uri="{FF2B5EF4-FFF2-40B4-BE49-F238E27FC236}">
                <a16:creationId xmlns:a16="http://schemas.microsoft.com/office/drawing/2014/main" id="{35C4E65A-EFF2-254A-BD6C-AE427A5D2653}"/>
              </a:ext>
            </a:extLst>
          </p:cNvPr>
          <p:cNvSpPr txBox="1"/>
          <p:nvPr/>
        </p:nvSpPr>
        <p:spPr>
          <a:xfrm>
            <a:off x="2313045" y="413056"/>
            <a:ext cx="2094744" cy="326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bg1"/>
                </a:solidFill>
                <a:latin typeface="Oswald"/>
                <a:ea typeface="Oswald"/>
                <a:cs typeface="Oswald"/>
                <a:sym typeface="Oswald"/>
              </a:rPr>
              <a:t>CARREIRA, DESENVOLVIMENTO E BEM ESTAR</a:t>
            </a:r>
            <a:endParaRPr sz="1800" dirty="0">
              <a:solidFill>
                <a:schemeClr val="bg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6" name="Google Shape;717;p47">
            <a:extLst>
              <a:ext uri="{FF2B5EF4-FFF2-40B4-BE49-F238E27FC236}">
                <a16:creationId xmlns:a16="http://schemas.microsoft.com/office/drawing/2014/main" id="{2ACAF130-2C82-0E4A-A85F-B4AF40BF16AD}"/>
              </a:ext>
            </a:extLst>
          </p:cNvPr>
          <p:cNvSpPr txBox="1"/>
          <p:nvPr/>
        </p:nvSpPr>
        <p:spPr>
          <a:xfrm>
            <a:off x="2208181" y="1473338"/>
            <a:ext cx="2247956" cy="3509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algn="ctr"/>
            <a:r>
              <a:rPr lang="pt-PT" sz="1100" dirty="0">
                <a:solidFill>
                  <a:srgbClr val="525252"/>
                </a:solidFill>
                <a:latin typeface="Roboto Slab"/>
                <a:ea typeface="Roboto Slab"/>
              </a:rPr>
              <a:t>A atratividade pela carreira docente passará pelo redesenho da formação inicial, melhoria das condições de trabalho associadas a elevados níveis de stress, reforma da carreira para multinível, avaliação do desempenho e modernização do desenvolvimento profissional e mobilidade.</a:t>
            </a:r>
          </a:p>
          <a:p>
            <a:pPr marL="12700" algn="ctr"/>
            <a:endParaRPr lang="pt-PT" sz="1100" dirty="0">
              <a:solidFill>
                <a:srgbClr val="525252"/>
              </a:solidFill>
              <a:latin typeface="Roboto Slab"/>
              <a:ea typeface="Roboto Slab"/>
            </a:endParaRPr>
          </a:p>
          <a:p>
            <a:pPr marL="12700" algn="ctr"/>
            <a:r>
              <a:rPr lang="pt-PT" sz="1100" dirty="0">
                <a:solidFill>
                  <a:srgbClr val="525252"/>
                </a:solidFill>
                <a:latin typeface="Roboto Slab"/>
                <a:ea typeface="Roboto Slab"/>
              </a:rPr>
              <a:t>A falta de professores é uma preocupação em </a:t>
            </a:r>
            <a:r>
              <a:rPr lang="pt-PT" sz="1800" dirty="0">
                <a:solidFill>
                  <a:srgbClr val="525252"/>
                </a:solidFill>
                <a:latin typeface="Roboto Slab"/>
                <a:ea typeface="Roboto Slab"/>
              </a:rPr>
              <a:t>35 </a:t>
            </a:r>
            <a:r>
              <a:rPr lang="pt-PT" sz="1100" dirty="0">
                <a:solidFill>
                  <a:srgbClr val="525252"/>
                </a:solidFill>
                <a:latin typeface="Roboto Slab"/>
                <a:ea typeface="Roboto Slab"/>
              </a:rPr>
              <a:t>países EU. </a:t>
            </a:r>
          </a:p>
          <a:p>
            <a:pPr marL="12700" algn="ctr"/>
            <a:r>
              <a:rPr lang="pt-PT" sz="1100" dirty="0">
                <a:solidFill>
                  <a:srgbClr val="525252"/>
                </a:solidFill>
                <a:latin typeface="Roboto Slab"/>
                <a:ea typeface="Roboto Slab"/>
                <a:sym typeface="Roboto Slab"/>
              </a:rPr>
              <a:t>O tempo de trabalho dos professores divide-se em </a:t>
            </a:r>
            <a:r>
              <a:rPr lang="pt-PT" sz="1800" dirty="0">
                <a:solidFill>
                  <a:srgbClr val="525252"/>
                </a:solidFill>
                <a:latin typeface="Roboto Slab"/>
                <a:ea typeface="Roboto Slab"/>
                <a:sym typeface="Roboto Slab"/>
              </a:rPr>
              <a:t>47% </a:t>
            </a:r>
            <a:r>
              <a:rPr lang="pt-PT" sz="1100" dirty="0">
                <a:solidFill>
                  <a:srgbClr val="525252"/>
                </a:solidFill>
                <a:latin typeface="Roboto Slab"/>
                <a:ea typeface="Roboto Slab"/>
                <a:sym typeface="Roboto Slab"/>
              </a:rPr>
              <a:t>para ensino, 25% planeamento e 28% outras tarefas.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DA0CD0D-62A3-7041-9C6E-35C0C712C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905" y="3708192"/>
            <a:ext cx="768649" cy="1087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8618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9"/>
          <p:cNvSpPr txBox="1">
            <a:spLocks noGrp="1"/>
          </p:cNvSpPr>
          <p:nvPr>
            <p:ph type="title" idx="2"/>
          </p:nvPr>
        </p:nvSpPr>
        <p:spPr>
          <a:xfrm>
            <a:off x="6689540" y="1766514"/>
            <a:ext cx="1868300" cy="526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ESCOLA VERDE</a:t>
            </a:r>
            <a:endParaRPr dirty="0"/>
          </a:p>
        </p:txBody>
      </p:sp>
      <p:sp>
        <p:nvSpPr>
          <p:cNvPr id="6" name="Google Shape;712;p47">
            <a:extLst>
              <a:ext uri="{FF2B5EF4-FFF2-40B4-BE49-F238E27FC236}">
                <a16:creationId xmlns:a16="http://schemas.microsoft.com/office/drawing/2014/main" id="{2C8FAF3A-1F38-F94C-87ED-CB080F675D34}"/>
              </a:ext>
            </a:extLst>
          </p:cNvPr>
          <p:cNvSpPr/>
          <p:nvPr/>
        </p:nvSpPr>
        <p:spPr>
          <a:xfrm>
            <a:off x="2454461" y="257197"/>
            <a:ext cx="1969200" cy="1470900"/>
          </a:xfrm>
          <a:prstGeom prst="rect">
            <a:avLst/>
          </a:prstGeom>
          <a:solidFill>
            <a:srgbClr val="DAC1B6"/>
          </a:solidFill>
          <a:ln>
            <a:noFill/>
          </a:ln>
        </p:spPr>
        <p:txBody>
          <a:bodyPr spcFirstLastPara="1" wrap="square" lIns="48200" tIns="48200" rIns="48200" bIns="48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713;p47">
            <a:extLst>
              <a:ext uri="{FF2B5EF4-FFF2-40B4-BE49-F238E27FC236}">
                <a16:creationId xmlns:a16="http://schemas.microsoft.com/office/drawing/2014/main" id="{DCDBA515-DC82-C043-9BB0-DE247174C7E0}"/>
              </a:ext>
            </a:extLst>
          </p:cNvPr>
          <p:cNvSpPr/>
          <p:nvPr/>
        </p:nvSpPr>
        <p:spPr>
          <a:xfrm>
            <a:off x="2454461" y="3485009"/>
            <a:ext cx="1969200" cy="1470900"/>
          </a:xfrm>
          <a:prstGeom prst="rect">
            <a:avLst/>
          </a:prstGeom>
          <a:solidFill>
            <a:srgbClr val="EFD9D1"/>
          </a:solidFill>
          <a:ln>
            <a:noFill/>
          </a:ln>
        </p:spPr>
        <p:txBody>
          <a:bodyPr spcFirstLastPara="1" wrap="square" lIns="48200" tIns="48200" rIns="48200" bIns="48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714;p47">
            <a:extLst>
              <a:ext uri="{FF2B5EF4-FFF2-40B4-BE49-F238E27FC236}">
                <a16:creationId xmlns:a16="http://schemas.microsoft.com/office/drawing/2014/main" id="{76B79588-138A-574B-8502-FBD7FD4A057E}"/>
              </a:ext>
            </a:extLst>
          </p:cNvPr>
          <p:cNvSpPr/>
          <p:nvPr/>
        </p:nvSpPr>
        <p:spPr>
          <a:xfrm>
            <a:off x="346364" y="1874667"/>
            <a:ext cx="1969200" cy="1470900"/>
          </a:xfrm>
          <a:prstGeom prst="rect">
            <a:avLst/>
          </a:prstGeom>
          <a:solidFill>
            <a:srgbClr val="92A08C"/>
          </a:solidFill>
          <a:ln>
            <a:noFill/>
          </a:ln>
        </p:spPr>
        <p:txBody>
          <a:bodyPr spcFirstLastPara="1" wrap="square" lIns="48200" tIns="48200" rIns="48200" bIns="48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92A08C"/>
              </a:solidFill>
            </a:endParaRPr>
          </a:p>
        </p:txBody>
      </p:sp>
      <p:sp>
        <p:nvSpPr>
          <p:cNvPr id="11" name="Google Shape;716;p47">
            <a:extLst>
              <a:ext uri="{FF2B5EF4-FFF2-40B4-BE49-F238E27FC236}">
                <a16:creationId xmlns:a16="http://schemas.microsoft.com/office/drawing/2014/main" id="{B6B9672F-64A6-4E4B-97CA-5AAB45FA59D3}"/>
              </a:ext>
            </a:extLst>
          </p:cNvPr>
          <p:cNvSpPr txBox="1"/>
          <p:nvPr/>
        </p:nvSpPr>
        <p:spPr>
          <a:xfrm>
            <a:off x="586160" y="2188058"/>
            <a:ext cx="1489800" cy="2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525252"/>
                </a:solidFill>
                <a:latin typeface="Oswald"/>
                <a:ea typeface="Oswald"/>
                <a:cs typeface="Oswald"/>
                <a:sym typeface="Oswald"/>
              </a:rPr>
              <a:t>MATERIAIS</a:t>
            </a:r>
            <a:endParaRPr sz="1800" dirty="0">
              <a:solidFill>
                <a:srgbClr val="52525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2" name="Google Shape;717;p47">
            <a:extLst>
              <a:ext uri="{FF2B5EF4-FFF2-40B4-BE49-F238E27FC236}">
                <a16:creationId xmlns:a16="http://schemas.microsoft.com/office/drawing/2014/main" id="{2199B0CA-F517-D749-A5EA-701BAC771ED5}"/>
              </a:ext>
            </a:extLst>
          </p:cNvPr>
          <p:cNvSpPr txBox="1"/>
          <p:nvPr/>
        </p:nvSpPr>
        <p:spPr>
          <a:xfrm>
            <a:off x="545308" y="2479799"/>
            <a:ext cx="1571400" cy="5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900" dirty="0">
                <a:solidFill>
                  <a:srgbClr val="525252"/>
                </a:solidFill>
                <a:latin typeface="Roboto Slab"/>
                <a:ea typeface="Roboto Slab"/>
                <a:cs typeface="Roboto Slab"/>
                <a:sym typeface="Roboto Slab"/>
              </a:rPr>
              <a:t>ecológicos, recicláveis, </a:t>
            </a:r>
            <a:r>
              <a:rPr lang="pt-PT" sz="900" dirty="0" err="1">
                <a:solidFill>
                  <a:srgbClr val="525252"/>
                </a:solidFill>
                <a:latin typeface="Roboto Slab"/>
                <a:ea typeface="Roboto Slab"/>
                <a:cs typeface="Roboto Slab"/>
                <a:sym typeface="Roboto Slab"/>
              </a:rPr>
              <a:t>biocantinas</a:t>
            </a:r>
            <a:r>
              <a:rPr lang="pt-PT" sz="900" dirty="0">
                <a:solidFill>
                  <a:srgbClr val="525252"/>
                </a:solidFill>
                <a:latin typeface="Roboto Slab"/>
                <a:ea typeface="Roboto Slab"/>
                <a:cs typeface="Roboto Slab"/>
                <a:sym typeface="Roboto Slab"/>
              </a:rPr>
              <a:t>, biomateriais, biotecnologia</a:t>
            </a:r>
            <a:br>
              <a:rPr lang="pt-PT" sz="900" dirty="0">
                <a:solidFill>
                  <a:srgbClr val="525252"/>
                </a:solidFill>
                <a:latin typeface="Roboto Slab"/>
                <a:ea typeface="Roboto Slab"/>
                <a:cs typeface="Roboto Slab"/>
                <a:sym typeface="Roboto Slab"/>
              </a:rPr>
            </a:br>
            <a:endParaRPr lang="pt-PT" sz="900" dirty="0">
              <a:solidFill>
                <a:srgbClr val="525252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3" name="Google Shape;720;p47">
            <a:extLst>
              <a:ext uri="{FF2B5EF4-FFF2-40B4-BE49-F238E27FC236}">
                <a16:creationId xmlns:a16="http://schemas.microsoft.com/office/drawing/2014/main" id="{21C69651-3C44-8541-A6AE-6B0ADE51F517}"/>
              </a:ext>
            </a:extLst>
          </p:cNvPr>
          <p:cNvSpPr txBox="1"/>
          <p:nvPr/>
        </p:nvSpPr>
        <p:spPr>
          <a:xfrm>
            <a:off x="2687403" y="678556"/>
            <a:ext cx="1489800" cy="2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525252"/>
                </a:solidFill>
                <a:latin typeface="Oswald"/>
                <a:ea typeface="Oswald"/>
                <a:cs typeface="Oswald"/>
                <a:sym typeface="Oswald"/>
              </a:rPr>
              <a:t>ESPAÇOS</a:t>
            </a:r>
            <a:endParaRPr sz="1800" dirty="0">
              <a:solidFill>
                <a:srgbClr val="52525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4" name="Google Shape;721;p47">
            <a:extLst>
              <a:ext uri="{FF2B5EF4-FFF2-40B4-BE49-F238E27FC236}">
                <a16:creationId xmlns:a16="http://schemas.microsoft.com/office/drawing/2014/main" id="{89D7D600-BA07-0E46-96A0-1B13EC89629E}"/>
              </a:ext>
            </a:extLst>
          </p:cNvPr>
          <p:cNvSpPr txBox="1"/>
          <p:nvPr/>
        </p:nvSpPr>
        <p:spPr>
          <a:xfrm>
            <a:off x="2687335" y="970299"/>
            <a:ext cx="1490100" cy="3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900" dirty="0">
                <a:solidFill>
                  <a:srgbClr val="525252"/>
                </a:solidFill>
                <a:latin typeface="Roboto Slab"/>
                <a:ea typeface="Roboto Slab"/>
                <a:cs typeface="Roboto Slab"/>
                <a:sym typeface="Roboto Slab"/>
              </a:rPr>
              <a:t>Interativos, confortáveis, promotores da criatividade</a:t>
            </a:r>
            <a:endParaRPr sz="900" dirty="0">
              <a:solidFill>
                <a:srgbClr val="525252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 dirty="0">
              <a:solidFill>
                <a:srgbClr val="525252"/>
              </a:solidFill>
              <a:latin typeface="Roboto Slab Regular"/>
              <a:ea typeface="Roboto Slab Regular"/>
              <a:cs typeface="Roboto Slab Regular"/>
              <a:sym typeface="Roboto Slab Regular"/>
            </a:endParaRPr>
          </a:p>
        </p:txBody>
      </p:sp>
      <p:sp>
        <p:nvSpPr>
          <p:cNvPr id="15" name="Google Shape;722;p47">
            <a:extLst>
              <a:ext uri="{FF2B5EF4-FFF2-40B4-BE49-F238E27FC236}">
                <a16:creationId xmlns:a16="http://schemas.microsoft.com/office/drawing/2014/main" id="{14230E50-5750-FD48-AF5E-13A2F307E247}"/>
              </a:ext>
            </a:extLst>
          </p:cNvPr>
          <p:cNvSpPr txBox="1"/>
          <p:nvPr/>
        </p:nvSpPr>
        <p:spPr>
          <a:xfrm>
            <a:off x="2687522" y="3906381"/>
            <a:ext cx="1489800" cy="2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525252"/>
                </a:solidFill>
                <a:latin typeface="Oswald"/>
                <a:ea typeface="Oswald"/>
                <a:cs typeface="Oswald"/>
                <a:sym typeface="Oswald"/>
              </a:rPr>
              <a:t>COMPETÊNCIAS</a:t>
            </a:r>
            <a:endParaRPr sz="1800" dirty="0">
              <a:solidFill>
                <a:srgbClr val="52525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7" name="Google Shape;721;p47">
            <a:extLst>
              <a:ext uri="{FF2B5EF4-FFF2-40B4-BE49-F238E27FC236}">
                <a16:creationId xmlns:a16="http://schemas.microsoft.com/office/drawing/2014/main" id="{7729CED6-8242-9747-8DE3-F5136CEA086E}"/>
              </a:ext>
            </a:extLst>
          </p:cNvPr>
          <p:cNvSpPr txBox="1"/>
          <p:nvPr/>
        </p:nvSpPr>
        <p:spPr>
          <a:xfrm>
            <a:off x="2687103" y="4237724"/>
            <a:ext cx="1490100" cy="3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900" dirty="0">
                <a:solidFill>
                  <a:srgbClr val="525252"/>
                </a:solidFill>
                <a:latin typeface="Roboto Slab"/>
                <a:ea typeface="Roboto Slab"/>
                <a:cs typeface="Roboto Slab"/>
                <a:sym typeface="Roboto Slab"/>
              </a:rPr>
              <a:t>Pedagógica e técnica para promover os empregos verdes</a:t>
            </a:r>
            <a:endParaRPr sz="900" dirty="0">
              <a:solidFill>
                <a:srgbClr val="525252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 dirty="0">
              <a:solidFill>
                <a:srgbClr val="525252"/>
              </a:solidFill>
              <a:latin typeface="Roboto Slab Regular"/>
              <a:ea typeface="Roboto Slab Regular"/>
              <a:cs typeface="Roboto Slab Regular"/>
              <a:sym typeface="Roboto Slab Regular"/>
            </a:endParaRPr>
          </a:p>
        </p:txBody>
      </p:sp>
      <p:pic>
        <p:nvPicPr>
          <p:cNvPr id="1026" name="Picture 2" descr="Green School Stockholm | 3XN Architects">
            <a:extLst>
              <a:ext uri="{FF2B5EF4-FFF2-40B4-BE49-F238E27FC236}">
                <a16:creationId xmlns:a16="http://schemas.microsoft.com/office/drawing/2014/main" id="{34DB2188-9F10-2946-891C-A17FCB6D3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03" y="274789"/>
            <a:ext cx="1957539" cy="144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mpregos verdes para um melhor futuro pós-pandêmico">
            <a:extLst>
              <a:ext uri="{FF2B5EF4-FFF2-40B4-BE49-F238E27FC236}">
                <a16:creationId xmlns:a16="http://schemas.microsoft.com/office/drawing/2014/main" id="{CF2037DF-1CE9-244F-922D-39F4FCC40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3" y="3495835"/>
            <a:ext cx="1991567" cy="1460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ooking Smart: Augmented Reality Is Seeing Real Results In Industry | GE  News">
            <a:extLst>
              <a:ext uri="{FF2B5EF4-FFF2-40B4-BE49-F238E27FC236}">
                <a16:creationId xmlns:a16="http://schemas.microsoft.com/office/drawing/2014/main" id="{7CCD1CB5-772E-0543-AD66-0832556A6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462" y="1888237"/>
            <a:ext cx="1969200" cy="145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07816A5C-E9FB-244A-8226-3CC112F7DD13}"/>
              </a:ext>
            </a:extLst>
          </p:cNvPr>
          <p:cNvSpPr/>
          <p:nvPr/>
        </p:nvSpPr>
        <p:spPr>
          <a:xfrm>
            <a:off x="4656303" y="2508819"/>
            <a:ext cx="4327059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600"/>
            </a:pPr>
            <a:r>
              <a:rPr lang="pt-PT" sz="1000" dirty="0">
                <a:solidFill>
                  <a:srgbClr val="525252"/>
                </a:solidFill>
                <a:latin typeface="Roboto Slab Regular"/>
                <a:ea typeface="Roboto Slab Regular"/>
                <a:sym typeface="Oswald"/>
              </a:rPr>
              <a:t>As iniciativas pedagógicas para a promoção das competências verdes foram incorporadas no </a:t>
            </a:r>
            <a:r>
              <a:rPr lang="pt-PT" sz="1000" dirty="0" err="1">
                <a:solidFill>
                  <a:srgbClr val="525252"/>
                </a:solidFill>
                <a:latin typeface="Roboto Slab Regular"/>
                <a:ea typeface="Roboto Slab Regular"/>
                <a:sym typeface="Oswald"/>
              </a:rPr>
              <a:t>PADDinvest</a:t>
            </a:r>
            <a:r>
              <a:rPr lang="pt-PT" sz="1000" dirty="0">
                <a:solidFill>
                  <a:srgbClr val="525252"/>
                </a:solidFill>
                <a:latin typeface="Roboto Slab Regular"/>
                <a:ea typeface="Roboto Slab Regular"/>
                <a:sym typeface="Oswald"/>
              </a:rPr>
              <a:t>, no entanto os investimentos em estratégias de transição ecológica carecem de orçamentação detalhada face às soluções de sustentabilidade aplicáveis. </a:t>
            </a:r>
          </a:p>
          <a:p>
            <a:pPr>
              <a:buSzPts val="600"/>
            </a:pPr>
            <a:endParaRPr lang="pt-PT" sz="1000" dirty="0">
              <a:solidFill>
                <a:srgbClr val="525252"/>
              </a:solidFill>
              <a:latin typeface="Roboto Slab Regular"/>
              <a:ea typeface="Roboto Slab Regular"/>
              <a:sym typeface="Oswald"/>
            </a:endParaRPr>
          </a:p>
          <a:p>
            <a:pPr>
              <a:buSzPts val="600"/>
            </a:pPr>
            <a:r>
              <a:rPr lang="pt-PT" sz="1000" dirty="0">
                <a:solidFill>
                  <a:srgbClr val="525252"/>
                </a:solidFill>
                <a:latin typeface="Roboto Slab Regular"/>
                <a:ea typeface="Roboto Slab Regular"/>
                <a:sym typeface="Oswald"/>
              </a:rPr>
              <a:t>Integração em </a:t>
            </a:r>
            <a:r>
              <a:rPr lang="pt-PT" sz="1000" b="1" dirty="0">
                <a:solidFill>
                  <a:srgbClr val="91A08D"/>
                </a:solidFill>
                <a:latin typeface="Roboto Slab Regular"/>
                <a:ea typeface="Roboto Slab Regular"/>
                <a:sym typeface="Oswald"/>
              </a:rPr>
              <a:t>ESTRATÉGIAS LOCAIS </a:t>
            </a:r>
            <a:r>
              <a:rPr lang="pt-PT" sz="1000" dirty="0">
                <a:solidFill>
                  <a:srgbClr val="525252"/>
                </a:solidFill>
                <a:latin typeface="Roboto Slab Regular"/>
                <a:ea typeface="Roboto Slab Regular"/>
                <a:sym typeface="Oswald"/>
              </a:rPr>
              <a:t>de valorização para os edifícios públicos, promoção espaços verdes e comunidades sustentáveis.</a:t>
            </a:r>
          </a:p>
          <a:p>
            <a:pPr>
              <a:buSzPts val="600"/>
            </a:pPr>
            <a:endParaRPr lang="pt-PT" sz="1000" dirty="0">
              <a:solidFill>
                <a:srgbClr val="525252"/>
              </a:solidFill>
              <a:latin typeface="Roboto Slab Regular"/>
              <a:ea typeface="Roboto Slab Regular"/>
              <a:sym typeface="Oswald"/>
            </a:endParaRPr>
          </a:p>
          <a:p>
            <a:pPr>
              <a:buSzPts val="600"/>
            </a:pPr>
            <a:r>
              <a:rPr lang="pt-PT" sz="1000" dirty="0">
                <a:solidFill>
                  <a:srgbClr val="525252"/>
                </a:solidFill>
                <a:latin typeface="Roboto Slab Regular"/>
                <a:ea typeface="Roboto Slab Regular"/>
                <a:sym typeface="Oswald"/>
              </a:rPr>
              <a:t>Apoio de financiamento EU para investimentos sustentáveis e transição ecológica, ex. Fundo Eficiência Energética.</a:t>
            </a:r>
          </a:p>
          <a:p>
            <a:pPr>
              <a:buSzPts val="600"/>
            </a:pPr>
            <a:endParaRPr lang="pt-PT" sz="1000" dirty="0">
              <a:solidFill>
                <a:srgbClr val="525252"/>
              </a:solidFill>
              <a:latin typeface="Roboto Slab Regular"/>
              <a:ea typeface="Roboto Slab Regular"/>
              <a:sym typeface="Oswald"/>
            </a:endParaRPr>
          </a:p>
          <a:p>
            <a:pPr>
              <a:buSzPts val="600"/>
            </a:pPr>
            <a:r>
              <a:rPr lang="pt-PT" sz="1000" dirty="0">
                <a:solidFill>
                  <a:srgbClr val="525252"/>
                </a:solidFill>
                <a:latin typeface="Roboto Slab Regular"/>
                <a:ea typeface="Roboto Slab Regular"/>
                <a:sym typeface="Oswald"/>
              </a:rPr>
              <a:t>Medidas de </a:t>
            </a:r>
            <a:r>
              <a:rPr lang="pt-PT" sz="1000" b="1" dirty="0">
                <a:solidFill>
                  <a:srgbClr val="91A08D"/>
                </a:solidFill>
                <a:latin typeface="Roboto Slab Regular"/>
                <a:ea typeface="Roboto Slab Regular"/>
                <a:sym typeface="Oswald"/>
              </a:rPr>
              <a:t>POLITICA PÚBLICA</a:t>
            </a:r>
            <a:r>
              <a:rPr lang="pt-PT" sz="1000" dirty="0">
                <a:solidFill>
                  <a:srgbClr val="525252"/>
                </a:solidFill>
                <a:latin typeface="Roboto Slab Regular"/>
                <a:ea typeface="Roboto Slab Regular"/>
                <a:sym typeface="Oswald"/>
              </a:rPr>
              <a:t>: ECO.AP 2030 [36] para a eficiência dos recursos (energia, água, materiais) e descarbonização, mobilidade sustentável e ENCPE 2020 em matéria de compras públicas ecológicas [37].</a:t>
            </a:r>
          </a:p>
        </p:txBody>
      </p:sp>
    </p:spTree>
    <p:extLst>
      <p:ext uri="{BB962C8B-B14F-4D97-AF65-F5344CB8AC3E}">
        <p14:creationId xmlns:p14="http://schemas.microsoft.com/office/powerpoint/2010/main" val="24686358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7"/>
          <p:cNvSpPr txBox="1">
            <a:spLocks noGrp="1"/>
          </p:cNvSpPr>
          <p:nvPr>
            <p:ph type="title" idx="2"/>
          </p:nvPr>
        </p:nvSpPr>
        <p:spPr>
          <a:xfrm>
            <a:off x="1626575" y="1766514"/>
            <a:ext cx="843000" cy="526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03</a:t>
            </a:r>
            <a:endParaRPr dirty="0"/>
          </a:p>
        </p:txBody>
      </p:sp>
      <p:sp>
        <p:nvSpPr>
          <p:cNvPr id="263" name="Google Shape;263;p37"/>
          <p:cNvSpPr txBox="1">
            <a:spLocks noGrp="1"/>
          </p:cNvSpPr>
          <p:nvPr>
            <p:ph type="title"/>
          </p:nvPr>
        </p:nvSpPr>
        <p:spPr>
          <a:xfrm>
            <a:off x="832335" y="2571750"/>
            <a:ext cx="3739665" cy="459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dirty="0"/>
              <a:t>FINANCIAMENTO</a:t>
            </a:r>
            <a:br>
              <a:rPr lang="en-US" dirty="0"/>
            </a:br>
            <a:r>
              <a:rPr lang="pt-PT" sz="1600" dirty="0">
                <a:solidFill>
                  <a:srgbClr val="BBD0CF"/>
                </a:solidFill>
                <a:sym typeface="Arial"/>
              </a:rPr>
              <a:t>oportunidades para a concretização </a:t>
            </a:r>
            <a:br>
              <a:rPr lang="pt-PT" sz="1600" dirty="0">
                <a:solidFill>
                  <a:srgbClr val="BBD0CF"/>
                </a:solidFill>
                <a:sym typeface="Arial"/>
              </a:rPr>
            </a:br>
            <a:r>
              <a:rPr lang="pt-PT" sz="1600" dirty="0">
                <a:solidFill>
                  <a:srgbClr val="BBD0CF"/>
                </a:solidFill>
                <a:sym typeface="Arial"/>
              </a:rPr>
              <a:t>das rubricas de investimento</a:t>
            </a:r>
            <a:br>
              <a:rPr lang="pt-PT" dirty="0"/>
            </a:br>
            <a:endParaRPr dirty="0">
              <a:solidFill>
                <a:srgbClr val="DAC1B6"/>
              </a:solidFill>
            </a:endParaRPr>
          </a:p>
        </p:txBody>
      </p:sp>
      <p:pic>
        <p:nvPicPr>
          <p:cNvPr id="5" name="Picture 4" descr="The Labs @ CLP, Teens @ Carnegie Library of Pittsburgh | Computer lab  design, School library design, Computer lab">
            <a:extLst>
              <a:ext uri="{FF2B5EF4-FFF2-40B4-BE49-F238E27FC236}">
                <a16:creationId xmlns:a16="http://schemas.microsoft.com/office/drawing/2014/main" id="{557F4FF6-10C9-7A4C-A50A-14F0F85F2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751" y="267011"/>
            <a:ext cx="1960449" cy="145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712;p47">
            <a:extLst>
              <a:ext uri="{FF2B5EF4-FFF2-40B4-BE49-F238E27FC236}">
                <a16:creationId xmlns:a16="http://schemas.microsoft.com/office/drawing/2014/main" id="{F7411B61-DB86-A740-8BFD-DD73743E4142}"/>
              </a:ext>
            </a:extLst>
          </p:cNvPr>
          <p:cNvSpPr/>
          <p:nvPr/>
        </p:nvSpPr>
        <p:spPr>
          <a:xfrm>
            <a:off x="6680097" y="266586"/>
            <a:ext cx="1969200" cy="1470900"/>
          </a:xfrm>
          <a:prstGeom prst="rect">
            <a:avLst/>
          </a:prstGeom>
          <a:solidFill>
            <a:srgbClr val="DAC1B6"/>
          </a:solidFill>
          <a:ln>
            <a:noFill/>
          </a:ln>
        </p:spPr>
        <p:txBody>
          <a:bodyPr spcFirstLastPara="1" wrap="square" lIns="48200" tIns="48200" rIns="48200" bIns="48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713;p47">
            <a:extLst>
              <a:ext uri="{FF2B5EF4-FFF2-40B4-BE49-F238E27FC236}">
                <a16:creationId xmlns:a16="http://schemas.microsoft.com/office/drawing/2014/main" id="{19D185E3-2BAE-F04D-8FD0-0B0902928EB3}"/>
              </a:ext>
            </a:extLst>
          </p:cNvPr>
          <p:cNvSpPr/>
          <p:nvPr/>
        </p:nvSpPr>
        <p:spPr>
          <a:xfrm>
            <a:off x="6680097" y="3494398"/>
            <a:ext cx="1969200" cy="1470900"/>
          </a:xfrm>
          <a:prstGeom prst="rect">
            <a:avLst/>
          </a:prstGeom>
          <a:solidFill>
            <a:srgbClr val="EFD9D1"/>
          </a:solidFill>
          <a:ln>
            <a:noFill/>
          </a:ln>
        </p:spPr>
        <p:txBody>
          <a:bodyPr spcFirstLastPara="1" wrap="square" lIns="48200" tIns="48200" rIns="48200" bIns="48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714;p47">
            <a:extLst>
              <a:ext uri="{FF2B5EF4-FFF2-40B4-BE49-F238E27FC236}">
                <a16:creationId xmlns:a16="http://schemas.microsoft.com/office/drawing/2014/main" id="{AC104AE8-12DB-4F40-934A-7EDEE9ECDDE4}"/>
              </a:ext>
            </a:extLst>
          </p:cNvPr>
          <p:cNvSpPr/>
          <p:nvPr/>
        </p:nvSpPr>
        <p:spPr>
          <a:xfrm>
            <a:off x="4572000" y="1884056"/>
            <a:ext cx="1969200" cy="1470900"/>
          </a:xfrm>
          <a:prstGeom prst="rect">
            <a:avLst/>
          </a:prstGeom>
          <a:solidFill>
            <a:srgbClr val="92A08C"/>
          </a:solidFill>
          <a:ln>
            <a:noFill/>
          </a:ln>
        </p:spPr>
        <p:txBody>
          <a:bodyPr spcFirstLastPara="1" wrap="square" lIns="48200" tIns="48200" rIns="48200" bIns="48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92A08C"/>
              </a:solidFill>
            </a:endParaRPr>
          </a:p>
        </p:txBody>
      </p:sp>
      <p:sp>
        <p:nvSpPr>
          <p:cNvPr id="9" name="Google Shape;716;p47">
            <a:extLst>
              <a:ext uri="{FF2B5EF4-FFF2-40B4-BE49-F238E27FC236}">
                <a16:creationId xmlns:a16="http://schemas.microsoft.com/office/drawing/2014/main" id="{2E01EA37-80A6-2D4E-9850-E828438AC122}"/>
              </a:ext>
            </a:extLst>
          </p:cNvPr>
          <p:cNvSpPr txBox="1"/>
          <p:nvPr/>
        </p:nvSpPr>
        <p:spPr>
          <a:xfrm>
            <a:off x="4811796" y="2197447"/>
            <a:ext cx="1489800" cy="2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525252"/>
                </a:solidFill>
                <a:latin typeface="Oswald"/>
                <a:ea typeface="Oswald"/>
                <a:cs typeface="Oswald"/>
                <a:sym typeface="Oswald"/>
              </a:rPr>
              <a:t>LOCAL</a:t>
            </a:r>
            <a:endParaRPr sz="1800" dirty="0">
              <a:solidFill>
                <a:srgbClr val="52525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0" name="Google Shape;717;p47">
            <a:extLst>
              <a:ext uri="{FF2B5EF4-FFF2-40B4-BE49-F238E27FC236}">
                <a16:creationId xmlns:a16="http://schemas.microsoft.com/office/drawing/2014/main" id="{9AF1145E-E5B7-7143-881D-B1F2EFFFF3BD}"/>
              </a:ext>
            </a:extLst>
          </p:cNvPr>
          <p:cNvSpPr txBox="1"/>
          <p:nvPr/>
        </p:nvSpPr>
        <p:spPr>
          <a:xfrm>
            <a:off x="4770944" y="2489188"/>
            <a:ext cx="1571400" cy="5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900" dirty="0">
                <a:solidFill>
                  <a:srgbClr val="525252"/>
                </a:solidFill>
                <a:latin typeface="Roboto Slab"/>
                <a:ea typeface="Roboto Slab"/>
                <a:cs typeface="Roboto Slab"/>
                <a:sym typeface="Roboto Slab"/>
              </a:rPr>
              <a:t>O potencial da educação no progresso local, educação e bem estar das comunidades</a:t>
            </a:r>
            <a:br>
              <a:rPr lang="pt-PT" sz="900" dirty="0">
                <a:solidFill>
                  <a:srgbClr val="525252"/>
                </a:solidFill>
                <a:latin typeface="Roboto Slab"/>
                <a:ea typeface="Roboto Slab"/>
                <a:cs typeface="Roboto Slab"/>
                <a:sym typeface="Roboto Slab"/>
              </a:rPr>
            </a:br>
            <a:endParaRPr lang="pt-PT" sz="900" dirty="0">
              <a:solidFill>
                <a:srgbClr val="525252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1" name="Google Shape;720;p47">
            <a:extLst>
              <a:ext uri="{FF2B5EF4-FFF2-40B4-BE49-F238E27FC236}">
                <a16:creationId xmlns:a16="http://schemas.microsoft.com/office/drawing/2014/main" id="{44FF8998-E3BB-D946-B23F-D5B6984FD978}"/>
              </a:ext>
            </a:extLst>
          </p:cNvPr>
          <p:cNvSpPr txBox="1"/>
          <p:nvPr/>
        </p:nvSpPr>
        <p:spPr>
          <a:xfrm>
            <a:off x="6913039" y="687945"/>
            <a:ext cx="1489800" cy="2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525252"/>
                </a:solidFill>
                <a:latin typeface="Oswald"/>
                <a:ea typeface="Oswald"/>
                <a:cs typeface="Oswald"/>
                <a:sym typeface="Oswald"/>
              </a:rPr>
              <a:t>NACIONAL</a:t>
            </a:r>
            <a:endParaRPr sz="1800" dirty="0">
              <a:solidFill>
                <a:srgbClr val="52525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2" name="Google Shape;721;p47">
            <a:extLst>
              <a:ext uri="{FF2B5EF4-FFF2-40B4-BE49-F238E27FC236}">
                <a16:creationId xmlns:a16="http://schemas.microsoft.com/office/drawing/2014/main" id="{233BF041-5790-BE43-A144-CFD0FD7568B8}"/>
              </a:ext>
            </a:extLst>
          </p:cNvPr>
          <p:cNvSpPr txBox="1"/>
          <p:nvPr/>
        </p:nvSpPr>
        <p:spPr>
          <a:xfrm>
            <a:off x="6912971" y="979688"/>
            <a:ext cx="1490100" cy="3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900" dirty="0">
                <a:solidFill>
                  <a:srgbClr val="525252"/>
                </a:solidFill>
                <a:latin typeface="Roboto Slab"/>
                <a:ea typeface="Roboto Slab"/>
                <a:cs typeface="Roboto Slab"/>
                <a:sym typeface="Roboto Slab"/>
              </a:rPr>
              <a:t>A educação como um direito de acesso livre e universal </a:t>
            </a:r>
            <a:endParaRPr sz="900" dirty="0">
              <a:solidFill>
                <a:srgbClr val="525252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 dirty="0">
              <a:solidFill>
                <a:srgbClr val="525252"/>
              </a:solidFill>
              <a:latin typeface="Roboto Slab Regular"/>
              <a:ea typeface="Roboto Slab Regular"/>
              <a:cs typeface="Roboto Slab Regular"/>
              <a:sym typeface="Roboto Slab Regular"/>
            </a:endParaRPr>
          </a:p>
        </p:txBody>
      </p:sp>
      <p:sp>
        <p:nvSpPr>
          <p:cNvPr id="13" name="Google Shape;722;p47">
            <a:extLst>
              <a:ext uri="{FF2B5EF4-FFF2-40B4-BE49-F238E27FC236}">
                <a16:creationId xmlns:a16="http://schemas.microsoft.com/office/drawing/2014/main" id="{0AC37BC6-F059-8244-9E02-251209B99978}"/>
              </a:ext>
            </a:extLst>
          </p:cNvPr>
          <p:cNvSpPr txBox="1"/>
          <p:nvPr/>
        </p:nvSpPr>
        <p:spPr>
          <a:xfrm>
            <a:off x="6913158" y="3915770"/>
            <a:ext cx="1489800" cy="2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525252"/>
                </a:solidFill>
                <a:latin typeface="Oswald"/>
                <a:ea typeface="Oswald"/>
                <a:cs typeface="Oswald"/>
                <a:sym typeface="Oswald"/>
              </a:rPr>
              <a:t>EUROPEU</a:t>
            </a:r>
            <a:endParaRPr sz="1800" dirty="0">
              <a:solidFill>
                <a:srgbClr val="52525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4" name="Google Shape;723;p47">
            <a:extLst>
              <a:ext uri="{FF2B5EF4-FFF2-40B4-BE49-F238E27FC236}">
                <a16:creationId xmlns:a16="http://schemas.microsoft.com/office/drawing/2014/main" id="{670BBB8F-E4C1-C145-BB89-F981243C7C17}"/>
              </a:ext>
            </a:extLst>
          </p:cNvPr>
          <p:cNvSpPr txBox="1"/>
          <p:nvPr/>
        </p:nvSpPr>
        <p:spPr>
          <a:xfrm>
            <a:off x="6857919" y="4207513"/>
            <a:ext cx="1600200" cy="3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900">
                <a:solidFill>
                  <a:srgbClr val="525252"/>
                </a:solidFill>
                <a:latin typeface="Roboto Slab"/>
                <a:ea typeface="Roboto Slab"/>
                <a:cs typeface="Roboto Slab"/>
                <a:sym typeface="Roboto Slab"/>
              </a:rPr>
              <a:t>A capacitação em rede para uma economia competitive e sustentável</a:t>
            </a:r>
          </a:p>
        </p:txBody>
      </p:sp>
      <p:pic>
        <p:nvPicPr>
          <p:cNvPr id="1026" name="Picture 2" descr="College of Architecture | Sam Fox School">
            <a:extLst>
              <a:ext uri="{FF2B5EF4-FFF2-40B4-BE49-F238E27FC236}">
                <a16:creationId xmlns:a16="http://schemas.microsoft.com/office/drawing/2014/main" id="{790FBFAA-8400-C442-92BA-19F5E5659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526" y="1905826"/>
            <a:ext cx="1966341" cy="1449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Green Roof of Aimé Césaire School Complex | Connecting Nature">
            <a:extLst>
              <a:ext uri="{FF2B5EF4-FFF2-40B4-BE49-F238E27FC236}">
                <a16:creationId xmlns:a16="http://schemas.microsoft.com/office/drawing/2014/main" id="{76892F00-7D56-8E4E-BB4E-33A710DA1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915" y="3505277"/>
            <a:ext cx="1969200" cy="145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85943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6"/>
          <p:cNvSpPr txBox="1">
            <a:spLocks noGrp="1"/>
          </p:cNvSpPr>
          <p:nvPr>
            <p:ph type="title"/>
          </p:nvPr>
        </p:nvSpPr>
        <p:spPr>
          <a:xfrm>
            <a:off x="1060174" y="3677356"/>
            <a:ext cx="7354630" cy="969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/>
              <a:t>Programa</a:t>
            </a:r>
            <a:r>
              <a:rPr lang="en-US" sz="2400" dirty="0"/>
              <a:t> de </a:t>
            </a:r>
            <a:r>
              <a:rPr lang="en-US" sz="2400" dirty="0" err="1"/>
              <a:t>coFinanciamento</a:t>
            </a:r>
            <a:r>
              <a:rPr lang="en-US" sz="2400" dirty="0"/>
              <a:t> EU</a:t>
            </a:r>
            <a:endParaRPr sz="2400" dirty="0"/>
          </a:p>
        </p:txBody>
      </p:sp>
      <p:sp>
        <p:nvSpPr>
          <p:cNvPr id="5" name="Google Shape;245;p34">
            <a:extLst>
              <a:ext uri="{FF2B5EF4-FFF2-40B4-BE49-F238E27FC236}">
                <a16:creationId xmlns:a16="http://schemas.microsoft.com/office/drawing/2014/main" id="{AB6CB22F-7D52-A148-9594-F8545DBFC137}"/>
              </a:ext>
            </a:extLst>
          </p:cNvPr>
          <p:cNvSpPr txBox="1">
            <a:spLocks/>
          </p:cNvSpPr>
          <p:nvPr/>
        </p:nvSpPr>
        <p:spPr>
          <a:xfrm>
            <a:off x="1267718" y="603469"/>
            <a:ext cx="6839856" cy="175873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PT" sz="1000" dirty="0">
                <a:solidFill>
                  <a:srgbClr val="525252"/>
                </a:solidFill>
                <a:latin typeface="Roboto Slab Regular"/>
                <a:ea typeface="Roboto Slab Regular"/>
                <a:sym typeface="Roboto Slab Regular"/>
              </a:rPr>
              <a:t>As oportunidades de cofinanciamento europeu, são inúmeras atendendo ao atual contexto em que se sobrepõem os vários programas em execução, nomeadamente o Portugal 2020, com uma taxa de execução de 57%, sendo que o POCH (capital humano), que financia a maioria dos programas da educação, apresenta uma taxa de concretização de 71%. [33]</a:t>
            </a:r>
          </a:p>
          <a:p>
            <a:r>
              <a:rPr lang="pt-PT" sz="1000" dirty="0">
                <a:solidFill>
                  <a:srgbClr val="525252"/>
                </a:solidFill>
                <a:latin typeface="Roboto Slab Regular"/>
                <a:ea typeface="Roboto Slab Regular"/>
                <a:sym typeface="Roboto Slab Regular"/>
              </a:rPr>
              <a:t>No âmbito da iniciativa EU de recuperação face aos impactos da crise pandémica, no quadro da </a:t>
            </a:r>
            <a:r>
              <a:rPr lang="pt-PT" sz="1000" dirty="0" err="1">
                <a:solidFill>
                  <a:srgbClr val="525252"/>
                </a:solidFill>
                <a:latin typeface="Roboto Slab Regular"/>
                <a:ea typeface="Roboto Slab Regular"/>
                <a:sym typeface="Roboto Slab Regular"/>
              </a:rPr>
              <a:t>Next</a:t>
            </a:r>
            <a:r>
              <a:rPr lang="pt-PT" sz="1000" dirty="0">
                <a:solidFill>
                  <a:srgbClr val="525252"/>
                </a:solidFill>
                <a:latin typeface="Roboto Slab Regular"/>
                <a:ea typeface="Roboto Slab Regular"/>
                <a:sym typeface="Roboto Slab Regular"/>
              </a:rPr>
              <a:t> </a:t>
            </a:r>
            <a:r>
              <a:rPr lang="pt-PT" sz="1000" dirty="0" err="1">
                <a:solidFill>
                  <a:srgbClr val="525252"/>
                </a:solidFill>
                <a:latin typeface="Roboto Slab Regular"/>
                <a:ea typeface="Roboto Slab Regular"/>
                <a:sym typeface="Roboto Slab Regular"/>
              </a:rPr>
              <a:t>Generation</a:t>
            </a:r>
            <a:r>
              <a:rPr lang="pt-PT" sz="1000" dirty="0">
                <a:solidFill>
                  <a:srgbClr val="525252"/>
                </a:solidFill>
                <a:latin typeface="Roboto Slab Regular"/>
                <a:ea typeface="Roboto Slab Regular"/>
                <a:sym typeface="Roboto Slab Regular"/>
              </a:rPr>
              <a:t> EU/REACT-EU [35], enquadra-se o PRR – plano de recuperação e resiliência para Portugal [26], incorporado na estratégia Portugal 2030 [27]. Na referida iniciativa nacional de recuperação, inserem-se objetivos específicos para a área da educação, em duas componentes, a seis para as qualificações e competências abrangendo a reforma do EFP e com uma disponibilidade de 1324M€ e a vinte, referente à Escola Digital, com um investimento dedicado de 559M€.</a:t>
            </a:r>
          </a:p>
          <a:p>
            <a:endParaRPr lang="pt-PT" sz="1000" dirty="0">
              <a:solidFill>
                <a:srgbClr val="525252"/>
              </a:solidFill>
              <a:latin typeface="Roboto Slab Regular"/>
              <a:ea typeface="Roboto Slab Regular"/>
              <a:sym typeface="Roboto Slab Regular"/>
            </a:endParaRPr>
          </a:p>
          <a:p>
            <a:endParaRPr lang="pt-PT" sz="1000" dirty="0">
              <a:solidFill>
                <a:srgbClr val="525252"/>
              </a:solidFill>
              <a:latin typeface="Roboto Slab Regular"/>
              <a:ea typeface="Roboto Slab Regular"/>
              <a:sym typeface="Roboto Slab Regular"/>
            </a:endParaRPr>
          </a:p>
          <a:p>
            <a:endParaRPr lang="pt-PT" sz="1000" dirty="0">
              <a:solidFill>
                <a:srgbClr val="525252"/>
              </a:solidFill>
              <a:latin typeface="Roboto Slab Regular"/>
              <a:ea typeface="Roboto Slab Regular"/>
              <a:sym typeface="Roboto Slab Regular"/>
            </a:endParaRPr>
          </a:p>
        </p:txBody>
      </p:sp>
      <p:sp>
        <p:nvSpPr>
          <p:cNvPr id="6" name="Google Shape;715;p47">
            <a:extLst>
              <a:ext uri="{FF2B5EF4-FFF2-40B4-BE49-F238E27FC236}">
                <a16:creationId xmlns:a16="http://schemas.microsoft.com/office/drawing/2014/main" id="{2E4D457C-CD3B-CF48-BF31-6787E0B6ED41}"/>
              </a:ext>
            </a:extLst>
          </p:cNvPr>
          <p:cNvSpPr/>
          <p:nvPr/>
        </p:nvSpPr>
        <p:spPr>
          <a:xfrm>
            <a:off x="6626268" y="2301240"/>
            <a:ext cx="1481306" cy="2277988"/>
          </a:xfrm>
          <a:prstGeom prst="rect">
            <a:avLst/>
          </a:prstGeom>
          <a:solidFill>
            <a:srgbClr val="BBD0CF"/>
          </a:solidFill>
          <a:ln>
            <a:noFill/>
          </a:ln>
        </p:spPr>
        <p:txBody>
          <a:bodyPr spcFirstLastPara="1" wrap="square" lIns="48200" tIns="48200" rIns="48200" bIns="48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717;p47">
            <a:extLst>
              <a:ext uri="{FF2B5EF4-FFF2-40B4-BE49-F238E27FC236}">
                <a16:creationId xmlns:a16="http://schemas.microsoft.com/office/drawing/2014/main" id="{88EDFF74-BC51-064F-A851-50B50503CAED}"/>
              </a:ext>
            </a:extLst>
          </p:cNvPr>
          <p:cNvSpPr txBox="1"/>
          <p:nvPr/>
        </p:nvSpPr>
        <p:spPr>
          <a:xfrm>
            <a:off x="6713950" y="2408396"/>
            <a:ext cx="1324155" cy="2117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pt-PT" sz="900" dirty="0">
                <a:solidFill>
                  <a:schemeClr val="bg1"/>
                </a:solidFill>
                <a:latin typeface="+mn-lt"/>
              </a:rPr>
              <a:t>PT2020</a:t>
            </a:r>
          </a:p>
          <a:p>
            <a:pPr algn="ctr"/>
            <a:r>
              <a:rPr lang="pt-PT" sz="900" dirty="0">
                <a:solidFill>
                  <a:srgbClr val="525252"/>
                </a:solidFill>
                <a:latin typeface="Roboto Slab Regular"/>
                <a:ea typeface="Roboto Slab Regular"/>
              </a:rPr>
              <a:t>Capacidade de execução de 40% até 2023</a:t>
            </a:r>
          </a:p>
          <a:p>
            <a:pPr algn="ctr"/>
            <a:endParaRPr lang="pt-PT" sz="900" dirty="0">
              <a:solidFill>
                <a:schemeClr val="bg1"/>
              </a:solidFill>
              <a:latin typeface="+mn-lt"/>
              <a:ea typeface="Roboto Slab"/>
              <a:cs typeface="Roboto Slab"/>
              <a:sym typeface="Roboto Slab"/>
            </a:endParaRPr>
          </a:p>
          <a:p>
            <a:pPr algn="ctr"/>
            <a:r>
              <a:rPr lang="pt-PT" sz="900" dirty="0">
                <a:solidFill>
                  <a:srgbClr val="525252"/>
                </a:solidFill>
                <a:latin typeface="Roboto Slab Regular"/>
                <a:ea typeface="Roboto Slab Regular"/>
                <a:sym typeface="Roboto Slab"/>
              </a:rPr>
              <a:t>PRR</a:t>
            </a:r>
          </a:p>
          <a:p>
            <a:pPr algn="ctr"/>
            <a:r>
              <a:rPr lang="pt-PT" sz="900" dirty="0">
                <a:solidFill>
                  <a:schemeClr val="bg1"/>
                </a:solidFill>
                <a:latin typeface="+mn-lt"/>
                <a:ea typeface="Roboto Slab"/>
                <a:cs typeface="Roboto Slab"/>
                <a:sym typeface="Roboto Slab"/>
              </a:rPr>
              <a:t>Reforma do EFP | 710M€</a:t>
            </a:r>
          </a:p>
          <a:p>
            <a:pPr algn="ctr"/>
            <a:r>
              <a:rPr lang="pt-PT" sz="900" dirty="0">
                <a:solidFill>
                  <a:schemeClr val="bg1"/>
                </a:solidFill>
                <a:latin typeface="+mn-lt"/>
                <a:ea typeface="Roboto Slab"/>
                <a:cs typeface="Roboto Slab"/>
                <a:sym typeface="Roboto Slab"/>
              </a:rPr>
              <a:t>Impulso jovens STEAM | 130M€</a:t>
            </a:r>
          </a:p>
          <a:p>
            <a:pPr algn="ctr"/>
            <a:r>
              <a:rPr lang="pt-PT" sz="900" dirty="0">
                <a:solidFill>
                  <a:schemeClr val="bg1"/>
                </a:solidFill>
                <a:latin typeface="+mn-lt"/>
                <a:ea typeface="Roboto Slab"/>
                <a:cs typeface="Roboto Slab"/>
                <a:sym typeface="Roboto Slab"/>
              </a:rPr>
              <a:t>Transição digital | 500M€</a:t>
            </a:r>
          </a:p>
          <a:p>
            <a:pPr algn="ctr"/>
            <a:endParaRPr lang="pt-PT" sz="900" dirty="0">
              <a:solidFill>
                <a:schemeClr val="bg1"/>
              </a:solidFill>
              <a:latin typeface="+mn-lt"/>
              <a:ea typeface="Roboto Slab"/>
              <a:cs typeface="Roboto Slab"/>
              <a:sym typeface="Roboto Slab"/>
            </a:endParaRPr>
          </a:p>
          <a:p>
            <a:pPr algn="ctr"/>
            <a:r>
              <a:rPr lang="pt-PT" sz="900" dirty="0">
                <a:solidFill>
                  <a:srgbClr val="525252"/>
                </a:solidFill>
                <a:latin typeface="Roboto Slab Regular"/>
                <a:ea typeface="Roboto Slab Regular"/>
                <a:sym typeface="Roboto Slab"/>
              </a:rPr>
              <a:t>QFP 2021-27</a:t>
            </a:r>
          </a:p>
          <a:p>
            <a:pPr algn="ctr"/>
            <a:r>
              <a:rPr lang="pt-PT" sz="900" dirty="0">
                <a:solidFill>
                  <a:schemeClr val="bg1"/>
                </a:solidFill>
                <a:ea typeface="Roboto Slab"/>
                <a:cs typeface="Roboto Slab"/>
                <a:sym typeface="Roboto Slab"/>
              </a:rPr>
              <a:t>Em preparação a desenvolver nos programas nacionais e regionais</a:t>
            </a:r>
            <a:endParaRPr lang="pt-PT" sz="900" dirty="0">
              <a:solidFill>
                <a:schemeClr val="bg1"/>
              </a:solidFill>
              <a:latin typeface="+mn-lt"/>
              <a:ea typeface="Roboto Slab"/>
              <a:cs typeface="Roboto Slab"/>
              <a:sym typeface="Roboto Slab"/>
            </a:endParaRPr>
          </a:p>
          <a:p>
            <a:pPr algn="ctr"/>
            <a:endParaRPr lang="pt-PT" sz="900" dirty="0">
              <a:solidFill>
                <a:schemeClr val="bg1"/>
              </a:solidFill>
              <a:latin typeface="+mn-lt"/>
              <a:ea typeface="Roboto Slab"/>
              <a:cs typeface="Roboto Slab"/>
              <a:sym typeface="Roboto Slab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AF61B01D-21F9-4A45-8994-0980405D29CE}"/>
              </a:ext>
            </a:extLst>
          </p:cNvPr>
          <p:cNvSpPr/>
          <p:nvPr/>
        </p:nvSpPr>
        <p:spPr>
          <a:xfrm>
            <a:off x="1184360" y="2098376"/>
            <a:ext cx="54419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000" dirty="0">
                <a:solidFill>
                  <a:srgbClr val="525252"/>
                </a:solidFill>
                <a:latin typeface="Roboto Slab Regular"/>
                <a:ea typeface="Roboto Slab Regular"/>
                <a:sym typeface="Roboto Slab Regular"/>
              </a:rPr>
              <a:t>Em conformidade com os avisos de abertura das candidaturas, os beneficiários poderão englobar organismos da administração central, autarquias, </a:t>
            </a:r>
            <a:r>
              <a:rPr lang="pt-PT" sz="1000" dirty="0" err="1">
                <a:solidFill>
                  <a:srgbClr val="525252"/>
                </a:solidFill>
                <a:latin typeface="Roboto Slab Regular"/>
                <a:ea typeface="Roboto Slab Regular"/>
                <a:sym typeface="Roboto Slab Regular"/>
              </a:rPr>
              <a:t>CIMs</a:t>
            </a:r>
            <a:r>
              <a:rPr lang="pt-PT" sz="1000" dirty="0">
                <a:solidFill>
                  <a:srgbClr val="525252"/>
                </a:solidFill>
                <a:latin typeface="Roboto Slab Regular"/>
                <a:ea typeface="Roboto Slab Regular"/>
                <a:sym typeface="Roboto Slab Regular"/>
              </a:rPr>
              <a:t>/</a:t>
            </a:r>
            <a:r>
              <a:rPr lang="pt-PT" sz="1000" dirty="0" err="1">
                <a:solidFill>
                  <a:srgbClr val="525252"/>
                </a:solidFill>
                <a:latin typeface="Roboto Slab Regular"/>
                <a:ea typeface="Roboto Slab Regular"/>
                <a:sym typeface="Roboto Slab Regular"/>
              </a:rPr>
              <a:t>AMs</a:t>
            </a:r>
            <a:r>
              <a:rPr lang="pt-PT" sz="1000" dirty="0">
                <a:solidFill>
                  <a:srgbClr val="525252"/>
                </a:solidFill>
                <a:latin typeface="Roboto Slab Regular"/>
                <a:ea typeface="Roboto Slab Regular"/>
                <a:sym typeface="Roboto Slab Regular"/>
              </a:rPr>
              <a:t>, Escolas ou parcerias.</a:t>
            </a:r>
          </a:p>
          <a:p>
            <a:r>
              <a:rPr lang="pt-PT" sz="1000" dirty="0">
                <a:solidFill>
                  <a:srgbClr val="525252"/>
                </a:solidFill>
                <a:latin typeface="Roboto Slab Regular"/>
                <a:ea typeface="Roboto Slab Regular"/>
                <a:sym typeface="Roboto Slab Regular"/>
              </a:rPr>
              <a:t>Na concretização da politica EU, em execução de 2021-2027 vigora o QFP – Quadro Financeiro Plurianual [34], que contempla o programa Erasmus+ e outros dispositivos de cofinanciamento para os Estados Membros, regiões e projetos inovadores que serão brevemente desdobrados em programas nacionais e regionais nas diversas áreas temáticas, face às estratégias de especialização inteligente a empreender.</a:t>
            </a:r>
            <a:endParaRPr lang="pt-PT" sz="1000" dirty="0"/>
          </a:p>
        </p:txBody>
      </p:sp>
    </p:spTree>
    <p:extLst>
      <p:ext uri="{BB962C8B-B14F-4D97-AF65-F5344CB8AC3E}">
        <p14:creationId xmlns:p14="http://schemas.microsoft.com/office/powerpoint/2010/main" val="16686671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9"/>
          <p:cNvSpPr txBox="1">
            <a:spLocks noGrp="1"/>
          </p:cNvSpPr>
          <p:nvPr>
            <p:ph type="title"/>
          </p:nvPr>
        </p:nvSpPr>
        <p:spPr>
          <a:xfrm>
            <a:off x="552729" y="422553"/>
            <a:ext cx="5752800" cy="69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PT" sz="2400" dirty="0"/>
              <a:t>Ecossistema</a:t>
            </a:r>
            <a:r>
              <a:rPr lang="pt-PT" sz="2400" dirty="0">
                <a:solidFill>
                  <a:srgbClr val="DAC1B6"/>
                </a:solidFill>
              </a:rPr>
              <a:t> de oportunidades de financiamento</a:t>
            </a:r>
          </a:p>
        </p:txBody>
      </p:sp>
      <p:sp>
        <p:nvSpPr>
          <p:cNvPr id="307" name="Google Shape;307;p39"/>
          <p:cNvSpPr txBox="1"/>
          <p:nvPr/>
        </p:nvSpPr>
        <p:spPr>
          <a:xfrm>
            <a:off x="4349544" y="1601546"/>
            <a:ext cx="2254453" cy="4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40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300" dirty="0">
                <a:solidFill>
                  <a:srgbClr val="92A08C"/>
                </a:solidFill>
                <a:latin typeface="Oswald"/>
                <a:ea typeface="Oswald"/>
                <a:cs typeface="Oswald"/>
                <a:sym typeface="Oswald"/>
              </a:rPr>
              <a:t>(EU) NACIONAL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pt-PT" sz="900" dirty="0">
                <a:solidFill>
                  <a:srgbClr val="525252"/>
                </a:solidFill>
                <a:latin typeface="Roboto Slab"/>
                <a:ea typeface="Roboto Slab"/>
                <a:cs typeface="Roboto Slab"/>
                <a:sym typeface="Roboto Slab"/>
              </a:rPr>
              <a:t>Politica educativa que aciona os fundos nacionais e regionais 2021-27 para o cumprimento das metas EU e projetos</a:t>
            </a:r>
          </a:p>
        </p:txBody>
      </p:sp>
      <p:sp>
        <p:nvSpPr>
          <p:cNvPr id="308" name="Google Shape;308;p39"/>
          <p:cNvSpPr txBox="1"/>
          <p:nvPr/>
        </p:nvSpPr>
        <p:spPr>
          <a:xfrm>
            <a:off x="1387549" y="1761200"/>
            <a:ext cx="2106900" cy="4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40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300" dirty="0">
                <a:solidFill>
                  <a:srgbClr val="BBD0CF"/>
                </a:solidFill>
                <a:latin typeface="Oswald"/>
                <a:ea typeface="Oswald"/>
                <a:cs typeface="Oswald"/>
                <a:sym typeface="Oswald"/>
              </a:rPr>
              <a:t>PEDAGÓGICA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pt-PT" sz="900" dirty="0">
                <a:solidFill>
                  <a:srgbClr val="525252"/>
                </a:solidFill>
                <a:latin typeface="Roboto Slab"/>
                <a:ea typeface="Roboto Slab"/>
                <a:cs typeface="Roboto Slab"/>
                <a:sym typeface="Roboto Slab"/>
              </a:rPr>
              <a:t>Gestão pedagógica e pessoal docente</a:t>
            </a:r>
          </a:p>
        </p:txBody>
      </p:sp>
      <p:sp>
        <p:nvSpPr>
          <p:cNvPr id="309" name="Google Shape;309;p39"/>
          <p:cNvSpPr txBox="1"/>
          <p:nvPr/>
        </p:nvSpPr>
        <p:spPr>
          <a:xfrm>
            <a:off x="5949125" y="4007050"/>
            <a:ext cx="2033100" cy="4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40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300" dirty="0">
                <a:solidFill>
                  <a:srgbClr val="CDE1F3"/>
                </a:solidFill>
                <a:latin typeface="Oswald"/>
                <a:ea typeface="Oswald"/>
                <a:cs typeface="Oswald"/>
                <a:sym typeface="Oswald"/>
              </a:rPr>
              <a:t>EUROPEU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pt-PT" sz="900" dirty="0">
                <a:solidFill>
                  <a:srgbClr val="525252"/>
                </a:solidFill>
                <a:latin typeface="Roboto Slab"/>
                <a:ea typeface="Roboto Slab"/>
                <a:cs typeface="Roboto Slab"/>
                <a:sym typeface="Roboto Slab"/>
              </a:rPr>
              <a:t>Integração nas politicas EU, inovação e parcerias</a:t>
            </a:r>
          </a:p>
        </p:txBody>
      </p:sp>
      <p:sp>
        <p:nvSpPr>
          <p:cNvPr id="310" name="Google Shape;310;p39"/>
          <p:cNvSpPr txBox="1"/>
          <p:nvPr/>
        </p:nvSpPr>
        <p:spPr>
          <a:xfrm>
            <a:off x="2660555" y="4007049"/>
            <a:ext cx="2601185" cy="961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40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300" dirty="0">
                <a:solidFill>
                  <a:srgbClr val="EFD9D1"/>
                </a:solidFill>
                <a:latin typeface="Oswald"/>
                <a:ea typeface="Oswald"/>
                <a:cs typeface="Oswald"/>
                <a:sym typeface="Oswald"/>
              </a:rPr>
              <a:t>CARTA EDUCATIVA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pt-PT" sz="900" dirty="0">
                <a:solidFill>
                  <a:srgbClr val="525252"/>
                </a:solidFill>
                <a:latin typeface="Roboto Slab"/>
                <a:ea typeface="Roboto Slab"/>
                <a:cs typeface="Roboto Slab"/>
                <a:sym typeface="Roboto Slab"/>
              </a:rPr>
              <a:t>Despesas em infraestruturas e manutenção, ASE, refeições, transportes, AEC,  pessoal não docente, investimentos em equipamentos, serviços e recursos PADDE e estratégia SMART EDUCATION</a:t>
            </a:r>
          </a:p>
        </p:txBody>
      </p:sp>
      <p:grpSp>
        <p:nvGrpSpPr>
          <p:cNvPr id="311" name="Google Shape;311;p39"/>
          <p:cNvGrpSpPr/>
          <p:nvPr/>
        </p:nvGrpSpPr>
        <p:grpSpPr>
          <a:xfrm>
            <a:off x="1960430" y="2326827"/>
            <a:ext cx="5491042" cy="1629041"/>
            <a:chOff x="3719276" y="4603235"/>
            <a:chExt cx="10417458" cy="3089400"/>
          </a:xfrm>
        </p:grpSpPr>
        <p:grpSp>
          <p:nvGrpSpPr>
            <p:cNvPr id="312" name="Google Shape;312;p39"/>
            <p:cNvGrpSpPr/>
            <p:nvPr/>
          </p:nvGrpSpPr>
          <p:grpSpPr>
            <a:xfrm>
              <a:off x="9087478" y="4603235"/>
              <a:ext cx="2524561" cy="2803696"/>
              <a:chOff x="8876765" y="4772172"/>
              <a:chExt cx="2524561" cy="2803696"/>
            </a:xfrm>
          </p:grpSpPr>
          <p:cxnSp>
            <p:nvCxnSpPr>
              <p:cNvPr id="313" name="Google Shape;313;p39"/>
              <p:cNvCxnSpPr/>
              <p:nvPr/>
            </p:nvCxnSpPr>
            <p:spPr>
              <a:xfrm rot="10800000">
                <a:off x="10139039" y="4772172"/>
                <a:ext cx="0" cy="6327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525252"/>
                </a:solidFill>
                <a:prstDash val="solid"/>
                <a:round/>
                <a:headEnd type="none" w="med" len="med"/>
                <a:tailEnd type="diamond" w="med" len="med"/>
              </a:ln>
            </p:spPr>
          </p:cxnSp>
          <p:grpSp>
            <p:nvGrpSpPr>
              <p:cNvPr id="314" name="Google Shape;314;p39"/>
              <p:cNvGrpSpPr/>
              <p:nvPr/>
            </p:nvGrpSpPr>
            <p:grpSpPr>
              <a:xfrm>
                <a:off x="8876765" y="5075404"/>
                <a:ext cx="2524561" cy="2500464"/>
                <a:chOff x="8907540" y="5075404"/>
                <a:chExt cx="2524561" cy="2500464"/>
              </a:xfrm>
            </p:grpSpPr>
            <p:sp>
              <p:nvSpPr>
                <p:cNvPr id="315" name="Google Shape;315;p39"/>
                <p:cNvSpPr/>
                <p:nvPr/>
              </p:nvSpPr>
              <p:spPr>
                <a:xfrm>
                  <a:off x="9238399" y="5404872"/>
                  <a:ext cx="1823700" cy="1824000"/>
                </a:xfrm>
                <a:prstGeom prst="ellipse">
                  <a:avLst/>
                </a:prstGeom>
                <a:noFill/>
                <a:ln w="19050" cap="flat" cmpd="sng">
                  <a:solidFill>
                    <a:srgbClr val="52525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48200" tIns="48200" rIns="48200" bIns="482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lang="pt-PT" sz="700">
                    <a:solidFill>
                      <a:srgbClr val="1A0057"/>
                    </a:solidFill>
                  </a:endParaRPr>
                </a:p>
              </p:txBody>
            </p:sp>
            <p:grpSp>
              <p:nvGrpSpPr>
                <p:cNvPr id="316" name="Google Shape;316;p39"/>
                <p:cNvGrpSpPr/>
                <p:nvPr/>
              </p:nvGrpSpPr>
              <p:grpSpPr>
                <a:xfrm rot="-1277146">
                  <a:off x="9188998" y="5365997"/>
                  <a:ext cx="1961646" cy="1919278"/>
                  <a:chOff x="14751254" y="3524524"/>
                  <a:chExt cx="1993049" cy="1950003"/>
                </a:xfrm>
              </p:grpSpPr>
              <p:sp>
                <p:nvSpPr>
                  <p:cNvPr id="317" name="Google Shape;317;p39"/>
                  <p:cNvSpPr/>
                  <p:nvPr/>
                </p:nvSpPr>
                <p:spPr>
                  <a:xfrm>
                    <a:off x="16007574" y="3524524"/>
                    <a:ext cx="544060" cy="4431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64" h="6738" extrusionOk="0">
                        <a:moveTo>
                          <a:pt x="631" y="0"/>
                        </a:moveTo>
                        <a:lnTo>
                          <a:pt x="0" y="1928"/>
                        </a:lnTo>
                        <a:cubicBezTo>
                          <a:pt x="2663" y="2789"/>
                          <a:pt x="4981" y="4465"/>
                          <a:pt x="6634" y="6737"/>
                        </a:cubicBezTo>
                        <a:lnTo>
                          <a:pt x="8264" y="5544"/>
                        </a:lnTo>
                        <a:cubicBezTo>
                          <a:pt x="6370" y="2938"/>
                          <a:pt x="3696" y="999"/>
                          <a:pt x="631" y="0"/>
                        </a:cubicBezTo>
                        <a:close/>
                      </a:path>
                    </a:pathLst>
                  </a:custGeom>
                  <a:solidFill>
                    <a:srgbClr val="92A08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lang="pt-PT" sz="700">
                      <a:solidFill>
                        <a:srgbClr val="DB3862"/>
                      </a:solidFill>
                    </a:endParaRPr>
                  </a:p>
                </p:txBody>
              </p:sp>
              <p:sp>
                <p:nvSpPr>
                  <p:cNvPr id="318" name="Google Shape;318;p39"/>
                  <p:cNvSpPr/>
                  <p:nvPr/>
                </p:nvSpPr>
                <p:spPr>
                  <a:xfrm>
                    <a:off x="16444293" y="3889046"/>
                    <a:ext cx="300010" cy="5903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57" h="8976" extrusionOk="0">
                        <a:moveTo>
                          <a:pt x="1630" y="1"/>
                        </a:moveTo>
                        <a:lnTo>
                          <a:pt x="0" y="1194"/>
                        </a:lnTo>
                        <a:cubicBezTo>
                          <a:pt x="1653" y="3455"/>
                          <a:pt x="2537" y="6175"/>
                          <a:pt x="2537" y="8976"/>
                        </a:cubicBezTo>
                        <a:lnTo>
                          <a:pt x="4545" y="8976"/>
                        </a:lnTo>
                        <a:cubicBezTo>
                          <a:pt x="4557" y="5751"/>
                          <a:pt x="3535" y="2606"/>
                          <a:pt x="1630" y="1"/>
                        </a:cubicBezTo>
                        <a:close/>
                      </a:path>
                    </a:pathLst>
                  </a:custGeom>
                  <a:solidFill>
                    <a:srgbClr val="92A08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lang="pt-PT" sz="700">
                      <a:solidFill>
                        <a:srgbClr val="DB3862"/>
                      </a:solidFill>
                    </a:endParaRPr>
                  </a:p>
                </p:txBody>
              </p:sp>
              <p:grpSp>
                <p:nvGrpSpPr>
                  <p:cNvPr id="319" name="Google Shape;319;p39"/>
                  <p:cNvGrpSpPr/>
                  <p:nvPr/>
                </p:nvGrpSpPr>
                <p:grpSpPr>
                  <a:xfrm>
                    <a:off x="14751254" y="4479366"/>
                    <a:ext cx="1993049" cy="995160"/>
                    <a:chOff x="14751254" y="4479366"/>
                    <a:chExt cx="1993049" cy="995160"/>
                  </a:xfrm>
                </p:grpSpPr>
                <p:sp>
                  <p:nvSpPr>
                    <p:cNvPr id="320" name="Google Shape;320;p39"/>
                    <p:cNvSpPr/>
                    <p:nvPr/>
                  </p:nvSpPr>
                  <p:spPr>
                    <a:xfrm>
                      <a:off x="16444293" y="4479366"/>
                      <a:ext cx="300010" cy="59032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557" h="8976" extrusionOk="0">
                          <a:moveTo>
                            <a:pt x="2537" y="1"/>
                          </a:moveTo>
                          <a:cubicBezTo>
                            <a:pt x="2537" y="2801"/>
                            <a:pt x="1653" y="5533"/>
                            <a:pt x="0" y="7794"/>
                          </a:cubicBezTo>
                          <a:lnTo>
                            <a:pt x="1630" y="8976"/>
                          </a:lnTo>
                          <a:cubicBezTo>
                            <a:pt x="3535" y="6371"/>
                            <a:pt x="4557" y="3226"/>
                            <a:pt x="4557" y="1"/>
                          </a:cubicBezTo>
                          <a:close/>
                        </a:path>
                      </a:pathLst>
                    </a:custGeom>
                    <a:solidFill>
                      <a:srgbClr val="92A08C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PT" sz="700">
                        <a:solidFill>
                          <a:srgbClr val="DB3862"/>
                        </a:solidFill>
                      </a:endParaRPr>
                    </a:p>
                  </p:txBody>
                </p:sp>
                <p:sp>
                  <p:nvSpPr>
                    <p:cNvPr id="321" name="Google Shape;321;p39"/>
                    <p:cNvSpPr/>
                    <p:nvPr/>
                  </p:nvSpPr>
                  <p:spPr>
                    <a:xfrm>
                      <a:off x="16014099" y="4983529"/>
                      <a:ext cx="544060" cy="4424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264" h="6727" extrusionOk="0">
                          <a:moveTo>
                            <a:pt x="6634" y="1"/>
                          </a:moveTo>
                          <a:cubicBezTo>
                            <a:pt x="4981" y="2262"/>
                            <a:pt x="2663" y="3949"/>
                            <a:pt x="0" y="4810"/>
                          </a:cubicBezTo>
                          <a:lnTo>
                            <a:pt x="620" y="6726"/>
                          </a:lnTo>
                          <a:cubicBezTo>
                            <a:pt x="3684" y="5728"/>
                            <a:pt x="6359" y="3788"/>
                            <a:pt x="8264" y="1183"/>
                          </a:cubicBezTo>
                          <a:lnTo>
                            <a:pt x="6634" y="1"/>
                          </a:lnTo>
                          <a:close/>
                        </a:path>
                      </a:pathLst>
                    </a:custGeom>
                    <a:solidFill>
                      <a:srgbClr val="92A08C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PT" sz="700">
                        <a:solidFill>
                          <a:srgbClr val="DB3862"/>
                        </a:solidFill>
                      </a:endParaRPr>
                    </a:p>
                  </p:txBody>
                </p:sp>
                <p:sp>
                  <p:nvSpPr>
                    <p:cNvPr id="322" name="Google Shape;322;p39"/>
                    <p:cNvSpPr/>
                    <p:nvPr/>
                  </p:nvSpPr>
                  <p:spPr>
                    <a:xfrm>
                      <a:off x="15438169" y="5299059"/>
                      <a:ext cx="620363" cy="17546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423" h="2668" extrusionOk="0">
                          <a:moveTo>
                            <a:pt x="620" y="0"/>
                          </a:moveTo>
                          <a:lnTo>
                            <a:pt x="0" y="1917"/>
                          </a:lnTo>
                          <a:cubicBezTo>
                            <a:pt x="1537" y="2418"/>
                            <a:pt x="3131" y="2667"/>
                            <a:pt x="4725" y="2667"/>
                          </a:cubicBezTo>
                          <a:cubicBezTo>
                            <a:pt x="6310" y="2667"/>
                            <a:pt x="7895" y="2421"/>
                            <a:pt x="9423" y="1928"/>
                          </a:cubicBezTo>
                          <a:lnTo>
                            <a:pt x="8803" y="12"/>
                          </a:lnTo>
                          <a:cubicBezTo>
                            <a:pt x="7483" y="436"/>
                            <a:pt x="6118" y="643"/>
                            <a:pt x="4729" y="643"/>
                          </a:cubicBezTo>
                          <a:cubicBezTo>
                            <a:pt x="3340" y="643"/>
                            <a:pt x="1951" y="425"/>
                            <a:pt x="620" y="0"/>
                          </a:cubicBezTo>
                          <a:close/>
                        </a:path>
                      </a:pathLst>
                    </a:custGeom>
                    <a:solidFill>
                      <a:srgbClr val="92A08C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PT" sz="700">
                        <a:solidFill>
                          <a:srgbClr val="DB3862"/>
                        </a:solidFill>
                      </a:endParaRPr>
                    </a:p>
                  </p:txBody>
                </p:sp>
                <p:sp>
                  <p:nvSpPr>
                    <p:cNvPr id="323" name="Google Shape;323;p39"/>
                    <p:cNvSpPr/>
                    <p:nvPr/>
                  </p:nvSpPr>
                  <p:spPr>
                    <a:xfrm>
                      <a:off x="14937676" y="4983167"/>
                      <a:ext cx="542546" cy="44314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241" h="6738" extrusionOk="0">
                          <a:moveTo>
                            <a:pt x="1630" y="1"/>
                          </a:moveTo>
                          <a:lnTo>
                            <a:pt x="0" y="1183"/>
                          </a:lnTo>
                          <a:cubicBezTo>
                            <a:pt x="1894" y="3788"/>
                            <a:pt x="4557" y="5728"/>
                            <a:pt x="7621" y="6738"/>
                          </a:cubicBezTo>
                          <a:lnTo>
                            <a:pt x="8241" y="4821"/>
                          </a:lnTo>
                          <a:cubicBezTo>
                            <a:pt x="5590" y="3949"/>
                            <a:pt x="3271" y="2262"/>
                            <a:pt x="1630" y="1"/>
                          </a:cubicBezTo>
                          <a:close/>
                        </a:path>
                      </a:pathLst>
                    </a:custGeom>
                    <a:solidFill>
                      <a:srgbClr val="92A08C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PT"/>
                    </a:p>
                  </p:txBody>
                </p:sp>
                <p:sp>
                  <p:nvSpPr>
                    <p:cNvPr id="324" name="Google Shape;324;p39"/>
                    <p:cNvSpPr/>
                    <p:nvPr/>
                  </p:nvSpPr>
                  <p:spPr>
                    <a:xfrm>
                      <a:off x="14751254" y="4479366"/>
                      <a:ext cx="298496" cy="58881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534" h="8953" extrusionOk="0">
                          <a:moveTo>
                            <a:pt x="0" y="1"/>
                          </a:moveTo>
                          <a:cubicBezTo>
                            <a:pt x="0" y="3214"/>
                            <a:pt x="1010" y="6359"/>
                            <a:pt x="2904" y="8953"/>
                          </a:cubicBezTo>
                          <a:lnTo>
                            <a:pt x="4534" y="7771"/>
                          </a:lnTo>
                          <a:cubicBezTo>
                            <a:pt x="2904" y="5510"/>
                            <a:pt x="2020" y="2790"/>
                            <a:pt x="2020" y="1"/>
                          </a:cubicBezTo>
                          <a:close/>
                        </a:path>
                      </a:pathLst>
                    </a:custGeom>
                    <a:solidFill>
                      <a:srgbClr val="92A08C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PT"/>
                    </a:p>
                  </p:txBody>
                </p:sp>
              </p:grpSp>
            </p:grpSp>
          </p:grpSp>
        </p:grpSp>
        <p:grpSp>
          <p:nvGrpSpPr>
            <p:cNvPr id="325" name="Google Shape;325;p39"/>
            <p:cNvGrpSpPr/>
            <p:nvPr/>
          </p:nvGrpSpPr>
          <p:grpSpPr>
            <a:xfrm>
              <a:off x="3719276" y="4603235"/>
              <a:ext cx="1993575" cy="2456700"/>
              <a:chOff x="3508564" y="4772172"/>
              <a:chExt cx="1993575" cy="2456700"/>
            </a:xfrm>
          </p:grpSpPr>
          <p:cxnSp>
            <p:nvCxnSpPr>
              <p:cNvPr id="326" name="Google Shape;326;p39"/>
              <p:cNvCxnSpPr>
                <a:stCxn id="327" idx="0"/>
              </p:cNvCxnSpPr>
              <p:nvPr/>
            </p:nvCxnSpPr>
            <p:spPr>
              <a:xfrm rot="10800000">
                <a:off x="4420414" y="4772172"/>
                <a:ext cx="0" cy="6327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525252"/>
                </a:solidFill>
                <a:prstDash val="solid"/>
                <a:round/>
                <a:headEnd type="none" w="med" len="med"/>
                <a:tailEnd type="diamond" w="med" len="med"/>
              </a:ln>
            </p:spPr>
          </p:cxnSp>
          <p:grpSp>
            <p:nvGrpSpPr>
              <p:cNvPr id="328" name="Google Shape;328;p39"/>
              <p:cNvGrpSpPr/>
              <p:nvPr/>
            </p:nvGrpSpPr>
            <p:grpSpPr>
              <a:xfrm>
                <a:off x="3508564" y="5143038"/>
                <a:ext cx="1993575" cy="2085835"/>
                <a:chOff x="3701449" y="5143038"/>
                <a:chExt cx="1993575" cy="2085835"/>
              </a:xfrm>
            </p:grpSpPr>
            <p:sp>
              <p:nvSpPr>
                <p:cNvPr id="327" name="Google Shape;327;p39"/>
                <p:cNvSpPr/>
                <p:nvPr/>
              </p:nvSpPr>
              <p:spPr>
                <a:xfrm>
                  <a:off x="3701449" y="5404872"/>
                  <a:ext cx="1823700" cy="1824000"/>
                </a:xfrm>
                <a:prstGeom prst="ellipse">
                  <a:avLst/>
                </a:prstGeom>
                <a:noFill/>
                <a:ln w="19050" cap="flat" cmpd="sng">
                  <a:solidFill>
                    <a:srgbClr val="52525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48200" tIns="48200" rIns="48200" bIns="482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lang="pt-PT" sz="700">
                    <a:solidFill>
                      <a:srgbClr val="1A0057"/>
                    </a:solidFill>
                  </a:endParaRPr>
                </a:p>
              </p:txBody>
            </p:sp>
            <p:grpSp>
              <p:nvGrpSpPr>
                <p:cNvPr id="329" name="Google Shape;329;p39"/>
                <p:cNvGrpSpPr/>
                <p:nvPr/>
              </p:nvGrpSpPr>
              <p:grpSpPr>
                <a:xfrm rot="-974760">
                  <a:off x="4761286" y="5215146"/>
                  <a:ext cx="734129" cy="1531780"/>
                  <a:chOff x="2191424" y="3873474"/>
                  <a:chExt cx="734029" cy="1531571"/>
                </a:xfrm>
              </p:grpSpPr>
              <p:sp>
                <p:nvSpPr>
                  <p:cNvPr id="330" name="Google Shape;330;p39"/>
                  <p:cNvSpPr/>
                  <p:nvPr/>
                </p:nvSpPr>
                <p:spPr>
                  <a:xfrm>
                    <a:off x="2191424" y="3873474"/>
                    <a:ext cx="544060" cy="4431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64" h="6738" extrusionOk="0">
                        <a:moveTo>
                          <a:pt x="631" y="0"/>
                        </a:moveTo>
                        <a:lnTo>
                          <a:pt x="0" y="1928"/>
                        </a:lnTo>
                        <a:cubicBezTo>
                          <a:pt x="2663" y="2789"/>
                          <a:pt x="4981" y="4465"/>
                          <a:pt x="6634" y="6737"/>
                        </a:cubicBezTo>
                        <a:lnTo>
                          <a:pt x="8264" y="5544"/>
                        </a:lnTo>
                        <a:cubicBezTo>
                          <a:pt x="6370" y="2938"/>
                          <a:pt x="3696" y="999"/>
                          <a:pt x="631" y="0"/>
                        </a:cubicBezTo>
                        <a:close/>
                      </a:path>
                    </a:pathLst>
                  </a:custGeom>
                  <a:solidFill>
                    <a:srgbClr val="BBD0C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lang="pt-PT"/>
                  </a:p>
                </p:txBody>
              </p:sp>
              <p:sp>
                <p:nvSpPr>
                  <p:cNvPr id="331" name="Google Shape;331;p39"/>
                  <p:cNvSpPr/>
                  <p:nvPr/>
                </p:nvSpPr>
                <p:spPr>
                  <a:xfrm>
                    <a:off x="2625443" y="4814716"/>
                    <a:ext cx="300010" cy="5903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57" h="8976" extrusionOk="0">
                        <a:moveTo>
                          <a:pt x="2537" y="1"/>
                        </a:moveTo>
                        <a:cubicBezTo>
                          <a:pt x="2537" y="2801"/>
                          <a:pt x="1653" y="5533"/>
                          <a:pt x="0" y="7794"/>
                        </a:cubicBezTo>
                        <a:lnTo>
                          <a:pt x="1630" y="8976"/>
                        </a:lnTo>
                        <a:cubicBezTo>
                          <a:pt x="3535" y="6371"/>
                          <a:pt x="4557" y="3226"/>
                          <a:pt x="4557" y="1"/>
                        </a:cubicBezTo>
                        <a:close/>
                      </a:path>
                    </a:pathLst>
                  </a:custGeom>
                  <a:solidFill>
                    <a:srgbClr val="BBD0C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lang="pt-PT"/>
                  </a:p>
                </p:txBody>
              </p:sp>
              <p:sp>
                <p:nvSpPr>
                  <p:cNvPr id="332" name="Google Shape;332;p39"/>
                  <p:cNvSpPr/>
                  <p:nvPr/>
                </p:nvSpPr>
                <p:spPr>
                  <a:xfrm>
                    <a:off x="2625443" y="4235296"/>
                    <a:ext cx="300010" cy="5903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57" h="8976" extrusionOk="0">
                        <a:moveTo>
                          <a:pt x="1630" y="1"/>
                        </a:moveTo>
                        <a:lnTo>
                          <a:pt x="0" y="1194"/>
                        </a:lnTo>
                        <a:cubicBezTo>
                          <a:pt x="1653" y="3455"/>
                          <a:pt x="2537" y="6175"/>
                          <a:pt x="2537" y="8976"/>
                        </a:cubicBezTo>
                        <a:lnTo>
                          <a:pt x="4545" y="8976"/>
                        </a:lnTo>
                        <a:cubicBezTo>
                          <a:pt x="4557" y="5751"/>
                          <a:pt x="3535" y="2606"/>
                          <a:pt x="1630" y="1"/>
                        </a:cubicBezTo>
                        <a:close/>
                      </a:path>
                    </a:pathLst>
                  </a:custGeom>
                  <a:solidFill>
                    <a:srgbClr val="BBD0C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lang="pt-PT"/>
                  </a:p>
                </p:txBody>
              </p:sp>
            </p:grpSp>
          </p:grpSp>
        </p:grpSp>
        <p:grpSp>
          <p:nvGrpSpPr>
            <p:cNvPr id="333" name="Google Shape;333;p39"/>
            <p:cNvGrpSpPr/>
            <p:nvPr/>
          </p:nvGrpSpPr>
          <p:grpSpPr>
            <a:xfrm>
              <a:off x="12294298" y="4944950"/>
              <a:ext cx="1842436" cy="2747685"/>
              <a:chOff x="12083585" y="5113887"/>
              <a:chExt cx="1842436" cy="2747685"/>
            </a:xfrm>
          </p:grpSpPr>
          <p:cxnSp>
            <p:nvCxnSpPr>
              <p:cNvPr id="334" name="Google Shape;334;p39"/>
              <p:cNvCxnSpPr/>
              <p:nvPr/>
            </p:nvCxnSpPr>
            <p:spPr>
              <a:xfrm>
                <a:off x="12998351" y="7228872"/>
                <a:ext cx="0" cy="6327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525252"/>
                </a:solidFill>
                <a:prstDash val="solid"/>
                <a:round/>
                <a:headEnd type="none" w="med" len="med"/>
                <a:tailEnd type="diamond" w="med" len="med"/>
              </a:ln>
            </p:spPr>
          </p:cxnSp>
          <p:grpSp>
            <p:nvGrpSpPr>
              <p:cNvPr id="335" name="Google Shape;335;p39"/>
              <p:cNvGrpSpPr/>
              <p:nvPr/>
            </p:nvGrpSpPr>
            <p:grpSpPr>
              <a:xfrm>
                <a:off x="12083585" y="5113887"/>
                <a:ext cx="1842436" cy="2114985"/>
                <a:chOff x="11730474" y="5113887"/>
                <a:chExt cx="1842436" cy="2114985"/>
              </a:xfrm>
            </p:grpSpPr>
            <p:sp>
              <p:nvSpPr>
                <p:cNvPr id="336" name="Google Shape;336;p39"/>
                <p:cNvSpPr/>
                <p:nvPr/>
              </p:nvSpPr>
              <p:spPr>
                <a:xfrm>
                  <a:off x="11730474" y="5404872"/>
                  <a:ext cx="1823700" cy="1824000"/>
                </a:xfrm>
                <a:prstGeom prst="ellipse">
                  <a:avLst/>
                </a:prstGeom>
                <a:noFill/>
                <a:ln w="19050" cap="flat" cmpd="sng">
                  <a:solidFill>
                    <a:srgbClr val="52525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48200" tIns="48200" rIns="48200" bIns="482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lang="pt-PT" sz="700">
                    <a:solidFill>
                      <a:srgbClr val="1A0057"/>
                    </a:solidFill>
                  </a:endParaRPr>
                </a:p>
              </p:txBody>
            </p:sp>
            <p:grpSp>
              <p:nvGrpSpPr>
                <p:cNvPr id="337" name="Google Shape;337;p39"/>
                <p:cNvGrpSpPr/>
                <p:nvPr/>
              </p:nvGrpSpPr>
              <p:grpSpPr>
                <a:xfrm rot="-1231794">
                  <a:off x="12699149" y="5211934"/>
                  <a:ext cx="730787" cy="947712"/>
                  <a:chOff x="13189024" y="2723449"/>
                  <a:chExt cx="730779" cy="947702"/>
                </a:xfrm>
              </p:grpSpPr>
              <p:sp>
                <p:nvSpPr>
                  <p:cNvPr id="338" name="Google Shape;338;p39"/>
                  <p:cNvSpPr/>
                  <p:nvPr/>
                </p:nvSpPr>
                <p:spPr>
                  <a:xfrm>
                    <a:off x="13189024" y="2723449"/>
                    <a:ext cx="544060" cy="4431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64" h="6738" extrusionOk="0">
                        <a:moveTo>
                          <a:pt x="631" y="0"/>
                        </a:moveTo>
                        <a:lnTo>
                          <a:pt x="0" y="1928"/>
                        </a:lnTo>
                        <a:cubicBezTo>
                          <a:pt x="2663" y="2789"/>
                          <a:pt x="4981" y="4465"/>
                          <a:pt x="6634" y="6737"/>
                        </a:cubicBezTo>
                        <a:lnTo>
                          <a:pt x="8264" y="5544"/>
                        </a:lnTo>
                        <a:cubicBezTo>
                          <a:pt x="6370" y="2938"/>
                          <a:pt x="3696" y="999"/>
                          <a:pt x="631" y="0"/>
                        </a:cubicBezTo>
                        <a:close/>
                      </a:path>
                    </a:pathLst>
                  </a:custGeom>
                  <a:solidFill>
                    <a:srgbClr val="CDE1F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lang="pt-PT" sz="700">
                      <a:solidFill>
                        <a:srgbClr val="DB3862"/>
                      </a:solidFill>
                    </a:endParaRPr>
                  </a:p>
                </p:txBody>
              </p:sp>
              <p:sp>
                <p:nvSpPr>
                  <p:cNvPr id="339" name="Google Shape;339;p39"/>
                  <p:cNvSpPr/>
                  <p:nvPr/>
                </p:nvSpPr>
                <p:spPr>
                  <a:xfrm>
                    <a:off x="13619793" y="3080821"/>
                    <a:ext cx="300010" cy="5903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57" h="8976" extrusionOk="0">
                        <a:moveTo>
                          <a:pt x="1630" y="1"/>
                        </a:moveTo>
                        <a:lnTo>
                          <a:pt x="0" y="1194"/>
                        </a:lnTo>
                        <a:cubicBezTo>
                          <a:pt x="1653" y="3455"/>
                          <a:pt x="2537" y="6175"/>
                          <a:pt x="2537" y="8976"/>
                        </a:cubicBezTo>
                        <a:lnTo>
                          <a:pt x="4545" y="8976"/>
                        </a:lnTo>
                        <a:cubicBezTo>
                          <a:pt x="4557" y="5751"/>
                          <a:pt x="3535" y="2606"/>
                          <a:pt x="1630" y="1"/>
                        </a:cubicBezTo>
                        <a:close/>
                      </a:path>
                    </a:pathLst>
                  </a:custGeom>
                  <a:solidFill>
                    <a:srgbClr val="CDE1F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lang="pt-PT" sz="700">
                      <a:solidFill>
                        <a:srgbClr val="DB3862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340" name="Google Shape;340;p39"/>
            <p:cNvGrpSpPr/>
            <p:nvPr/>
          </p:nvGrpSpPr>
          <p:grpSpPr>
            <a:xfrm>
              <a:off x="6556784" y="4974124"/>
              <a:ext cx="2117458" cy="2718511"/>
              <a:chOff x="6346071" y="5143061"/>
              <a:chExt cx="2117458" cy="2718511"/>
            </a:xfrm>
          </p:grpSpPr>
          <p:cxnSp>
            <p:nvCxnSpPr>
              <p:cNvPr id="341" name="Google Shape;341;p39"/>
              <p:cNvCxnSpPr/>
              <p:nvPr/>
            </p:nvCxnSpPr>
            <p:spPr>
              <a:xfrm>
                <a:off x="7279751" y="7228872"/>
                <a:ext cx="0" cy="6327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525252"/>
                </a:solidFill>
                <a:prstDash val="solid"/>
                <a:round/>
                <a:headEnd type="none" w="med" len="med"/>
                <a:tailEnd type="diamond" w="med" len="med"/>
              </a:ln>
            </p:spPr>
          </p:cxnSp>
          <p:grpSp>
            <p:nvGrpSpPr>
              <p:cNvPr id="342" name="Google Shape;342;p39"/>
              <p:cNvGrpSpPr/>
              <p:nvPr/>
            </p:nvGrpSpPr>
            <p:grpSpPr>
              <a:xfrm>
                <a:off x="6346071" y="5143061"/>
                <a:ext cx="2117458" cy="2200483"/>
                <a:chOff x="6286124" y="5146761"/>
                <a:chExt cx="2117458" cy="2200483"/>
              </a:xfrm>
            </p:grpSpPr>
            <p:sp>
              <p:nvSpPr>
                <p:cNvPr id="343" name="Google Shape;343;p39"/>
                <p:cNvSpPr/>
                <p:nvPr/>
              </p:nvSpPr>
              <p:spPr>
                <a:xfrm>
                  <a:off x="6286124" y="5404872"/>
                  <a:ext cx="1823700" cy="1824000"/>
                </a:xfrm>
                <a:prstGeom prst="ellipse">
                  <a:avLst/>
                </a:prstGeom>
                <a:noFill/>
                <a:ln w="19050" cap="flat" cmpd="sng">
                  <a:solidFill>
                    <a:srgbClr val="52525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48200" tIns="48200" rIns="48200" bIns="482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lang="pt-PT" sz="700">
                    <a:solidFill>
                      <a:srgbClr val="1A0057"/>
                    </a:solidFill>
                  </a:endParaRPr>
                </a:p>
              </p:txBody>
            </p:sp>
            <p:grpSp>
              <p:nvGrpSpPr>
                <p:cNvPr id="344" name="Google Shape;344;p39"/>
                <p:cNvGrpSpPr/>
                <p:nvPr/>
              </p:nvGrpSpPr>
              <p:grpSpPr>
                <a:xfrm rot="-959433">
                  <a:off x="6874725" y="5287227"/>
                  <a:ext cx="1289404" cy="1919553"/>
                  <a:chOff x="84769" y="2926324"/>
                  <a:chExt cx="1297784" cy="1932028"/>
                </a:xfrm>
              </p:grpSpPr>
              <p:sp>
                <p:nvSpPr>
                  <p:cNvPr id="345" name="Google Shape;345;p39"/>
                  <p:cNvSpPr/>
                  <p:nvPr/>
                </p:nvSpPr>
                <p:spPr>
                  <a:xfrm>
                    <a:off x="646424" y="2926324"/>
                    <a:ext cx="544060" cy="4431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64" h="6738" extrusionOk="0">
                        <a:moveTo>
                          <a:pt x="631" y="0"/>
                        </a:moveTo>
                        <a:lnTo>
                          <a:pt x="0" y="1928"/>
                        </a:lnTo>
                        <a:cubicBezTo>
                          <a:pt x="2663" y="2789"/>
                          <a:pt x="4981" y="4465"/>
                          <a:pt x="6634" y="6737"/>
                        </a:cubicBezTo>
                        <a:lnTo>
                          <a:pt x="8264" y="5544"/>
                        </a:lnTo>
                        <a:cubicBezTo>
                          <a:pt x="6370" y="2938"/>
                          <a:pt x="3696" y="999"/>
                          <a:pt x="631" y="0"/>
                        </a:cubicBezTo>
                        <a:close/>
                      </a:path>
                    </a:pathLst>
                  </a:custGeom>
                  <a:solidFill>
                    <a:srgbClr val="EFD9D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lang="pt-PT" sz="700">
                      <a:solidFill>
                        <a:srgbClr val="DB3862"/>
                      </a:solidFill>
                    </a:endParaRPr>
                  </a:p>
                </p:txBody>
              </p:sp>
              <p:sp>
                <p:nvSpPr>
                  <p:cNvPr id="346" name="Google Shape;346;p39"/>
                  <p:cNvSpPr/>
                  <p:nvPr/>
                </p:nvSpPr>
                <p:spPr>
                  <a:xfrm>
                    <a:off x="1082543" y="3873316"/>
                    <a:ext cx="300010" cy="5903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57" h="8976" extrusionOk="0">
                        <a:moveTo>
                          <a:pt x="2537" y="1"/>
                        </a:moveTo>
                        <a:cubicBezTo>
                          <a:pt x="2537" y="2801"/>
                          <a:pt x="1653" y="5533"/>
                          <a:pt x="0" y="7794"/>
                        </a:cubicBezTo>
                        <a:lnTo>
                          <a:pt x="1630" y="8976"/>
                        </a:lnTo>
                        <a:cubicBezTo>
                          <a:pt x="3535" y="6371"/>
                          <a:pt x="4557" y="3226"/>
                          <a:pt x="4557" y="1"/>
                        </a:cubicBezTo>
                        <a:close/>
                      </a:path>
                    </a:pathLst>
                  </a:custGeom>
                  <a:solidFill>
                    <a:srgbClr val="EFD9D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lang="pt-PT" sz="700">
                      <a:solidFill>
                        <a:srgbClr val="DB3862"/>
                      </a:solidFill>
                    </a:endParaRPr>
                  </a:p>
                </p:txBody>
              </p:sp>
              <p:sp>
                <p:nvSpPr>
                  <p:cNvPr id="347" name="Google Shape;347;p39"/>
                  <p:cNvSpPr/>
                  <p:nvPr/>
                </p:nvSpPr>
                <p:spPr>
                  <a:xfrm>
                    <a:off x="1082543" y="3290246"/>
                    <a:ext cx="300010" cy="5903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57" h="8976" extrusionOk="0">
                        <a:moveTo>
                          <a:pt x="1630" y="1"/>
                        </a:moveTo>
                        <a:lnTo>
                          <a:pt x="0" y="1194"/>
                        </a:lnTo>
                        <a:cubicBezTo>
                          <a:pt x="1653" y="3455"/>
                          <a:pt x="2537" y="6175"/>
                          <a:pt x="2537" y="8976"/>
                        </a:cubicBezTo>
                        <a:lnTo>
                          <a:pt x="4545" y="8976"/>
                        </a:lnTo>
                        <a:cubicBezTo>
                          <a:pt x="4557" y="5751"/>
                          <a:pt x="3535" y="2606"/>
                          <a:pt x="1630" y="1"/>
                        </a:cubicBezTo>
                        <a:close/>
                      </a:path>
                    </a:pathLst>
                  </a:custGeom>
                  <a:solidFill>
                    <a:srgbClr val="EFD9D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lang="pt-PT" sz="700">
                      <a:solidFill>
                        <a:srgbClr val="DB3862"/>
                      </a:solidFill>
                    </a:endParaRPr>
                  </a:p>
                </p:txBody>
              </p:sp>
              <p:sp>
                <p:nvSpPr>
                  <p:cNvPr id="348" name="Google Shape;348;p39"/>
                  <p:cNvSpPr/>
                  <p:nvPr/>
                </p:nvSpPr>
                <p:spPr>
                  <a:xfrm>
                    <a:off x="657224" y="4369629"/>
                    <a:ext cx="544060" cy="4424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64" h="6727" extrusionOk="0">
                        <a:moveTo>
                          <a:pt x="6634" y="1"/>
                        </a:moveTo>
                        <a:cubicBezTo>
                          <a:pt x="4981" y="2262"/>
                          <a:pt x="2663" y="3949"/>
                          <a:pt x="0" y="4810"/>
                        </a:cubicBezTo>
                        <a:lnTo>
                          <a:pt x="620" y="6726"/>
                        </a:lnTo>
                        <a:cubicBezTo>
                          <a:pt x="3684" y="5728"/>
                          <a:pt x="6359" y="3788"/>
                          <a:pt x="8264" y="1183"/>
                        </a:cubicBezTo>
                        <a:lnTo>
                          <a:pt x="6634" y="1"/>
                        </a:lnTo>
                        <a:close/>
                      </a:path>
                    </a:pathLst>
                  </a:custGeom>
                  <a:solidFill>
                    <a:srgbClr val="EFD9D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lang="pt-PT" sz="700">
                      <a:solidFill>
                        <a:srgbClr val="DB3862"/>
                      </a:solidFill>
                    </a:endParaRPr>
                  </a:p>
                </p:txBody>
              </p:sp>
              <p:sp>
                <p:nvSpPr>
                  <p:cNvPr id="349" name="Google Shape;349;p39"/>
                  <p:cNvSpPr/>
                  <p:nvPr/>
                </p:nvSpPr>
                <p:spPr>
                  <a:xfrm>
                    <a:off x="84769" y="4682884"/>
                    <a:ext cx="620363" cy="1754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23" h="2668" extrusionOk="0">
                        <a:moveTo>
                          <a:pt x="620" y="0"/>
                        </a:moveTo>
                        <a:lnTo>
                          <a:pt x="0" y="1917"/>
                        </a:lnTo>
                        <a:cubicBezTo>
                          <a:pt x="1537" y="2418"/>
                          <a:pt x="3131" y="2667"/>
                          <a:pt x="4725" y="2667"/>
                        </a:cubicBezTo>
                        <a:cubicBezTo>
                          <a:pt x="6310" y="2667"/>
                          <a:pt x="7895" y="2421"/>
                          <a:pt x="9423" y="1928"/>
                        </a:cubicBezTo>
                        <a:lnTo>
                          <a:pt x="8803" y="12"/>
                        </a:lnTo>
                        <a:cubicBezTo>
                          <a:pt x="7483" y="436"/>
                          <a:pt x="6118" y="643"/>
                          <a:pt x="4729" y="643"/>
                        </a:cubicBezTo>
                        <a:cubicBezTo>
                          <a:pt x="3340" y="643"/>
                          <a:pt x="1951" y="425"/>
                          <a:pt x="620" y="0"/>
                        </a:cubicBezTo>
                        <a:close/>
                      </a:path>
                    </a:pathLst>
                  </a:custGeom>
                  <a:solidFill>
                    <a:srgbClr val="EFD9D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lang="pt-PT" sz="700">
                      <a:solidFill>
                        <a:srgbClr val="DB3862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3074" name="Picture 2" descr="Mobilidade activa ausente da proposta de Orçamento do Estado - MUBi">
            <a:extLst>
              <a:ext uri="{FF2B5EF4-FFF2-40B4-BE49-F238E27FC236}">
                <a16:creationId xmlns:a16="http://schemas.microsoft.com/office/drawing/2014/main" id="{04D609A0-6B6B-4A45-97E5-8DB5C27F56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5" r="29939"/>
          <a:stretch/>
        </p:blipFill>
        <p:spPr bwMode="auto">
          <a:xfrm>
            <a:off x="2173578" y="2742517"/>
            <a:ext cx="541840" cy="73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mart City Icon Png , Free Transparent Clipart - ClipartKey">
            <a:extLst>
              <a:ext uri="{FF2B5EF4-FFF2-40B4-BE49-F238E27FC236}">
                <a16:creationId xmlns:a16="http://schemas.microsoft.com/office/drawing/2014/main" id="{5AF9FDC9-888E-0840-B50E-754497536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99" y="2802121"/>
            <a:ext cx="849950" cy="61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rograma Nacional de Investimentos 2030 | Portugal 2020">
            <a:extLst>
              <a:ext uri="{FF2B5EF4-FFF2-40B4-BE49-F238E27FC236}">
                <a16:creationId xmlns:a16="http://schemas.microsoft.com/office/drawing/2014/main" id="{CF379CD1-A32C-694F-B59E-E05DD4887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667" y="2722118"/>
            <a:ext cx="834556" cy="83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Erasmus+ | Programa da UE para a educação, a formação, a juventude e o  desporto">
            <a:extLst>
              <a:ext uri="{FF2B5EF4-FFF2-40B4-BE49-F238E27FC236}">
                <a16:creationId xmlns:a16="http://schemas.microsoft.com/office/drawing/2014/main" id="{CA6E8EF2-F439-9846-AF35-FDF87D672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253" y="2968288"/>
            <a:ext cx="897032" cy="36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Imagem 75">
            <a:extLst>
              <a:ext uri="{FF2B5EF4-FFF2-40B4-BE49-F238E27FC236}">
                <a16:creationId xmlns:a16="http://schemas.microsoft.com/office/drawing/2014/main" id="{FF662311-79B9-274F-9A26-B35462910E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551141">
            <a:off x="5548716" y="2532851"/>
            <a:ext cx="659548" cy="296797"/>
          </a:xfrm>
          <a:prstGeom prst="rect">
            <a:avLst/>
          </a:prstGeom>
        </p:spPr>
      </p:pic>
      <p:pic>
        <p:nvPicPr>
          <p:cNvPr id="77" name="Picture 12" descr="O que é e para que serve o NORTE 2020? | Estrategor">
            <a:extLst>
              <a:ext uri="{FF2B5EF4-FFF2-40B4-BE49-F238E27FC236}">
                <a16:creationId xmlns:a16="http://schemas.microsoft.com/office/drawing/2014/main" id="{A508A22E-06F1-9F4D-B02B-574E7253F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868" y="2662587"/>
            <a:ext cx="683821" cy="68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14" descr="61 Municípios da região Centro com direito ao acelerador de investimento">
            <a:extLst>
              <a:ext uri="{FF2B5EF4-FFF2-40B4-BE49-F238E27FC236}">
                <a16:creationId xmlns:a16="http://schemas.microsoft.com/office/drawing/2014/main" id="{A502F79F-6F7F-4C46-B849-C4C97CEFE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4930">
            <a:off x="5762734" y="3262073"/>
            <a:ext cx="548385" cy="26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16" descr="ALENTEJO 2020 abre Candidaturas no âmbito da Promoção Turística | Portugal  2020">
            <a:extLst>
              <a:ext uri="{FF2B5EF4-FFF2-40B4-BE49-F238E27FC236}">
                <a16:creationId xmlns:a16="http://schemas.microsoft.com/office/drawing/2014/main" id="{77E0719E-433A-154C-A201-8B6D69830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154">
            <a:off x="5617503" y="3388376"/>
            <a:ext cx="513751" cy="51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18" descr="LISBOA 2020 // Destaques">
            <a:extLst>
              <a:ext uri="{FF2B5EF4-FFF2-40B4-BE49-F238E27FC236}">
                <a16:creationId xmlns:a16="http://schemas.microsoft.com/office/drawing/2014/main" id="{0D705223-C61A-C44C-9F08-E42B9EC05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24183">
            <a:off x="4731954" y="3478396"/>
            <a:ext cx="756292" cy="34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0" descr="CRESC AlGARVE 2020 | CCDR Algarve">
            <a:extLst>
              <a:ext uri="{FF2B5EF4-FFF2-40B4-BE49-F238E27FC236}">
                <a16:creationId xmlns:a16="http://schemas.microsoft.com/office/drawing/2014/main" id="{25FD63C5-E856-6C4E-9DEC-9A38CCA24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62357">
            <a:off x="5266984" y="3620572"/>
            <a:ext cx="442975" cy="26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1"/>
          <p:cNvSpPr txBox="1">
            <a:spLocks noGrp="1"/>
          </p:cNvSpPr>
          <p:nvPr>
            <p:ph type="title"/>
          </p:nvPr>
        </p:nvSpPr>
        <p:spPr>
          <a:xfrm>
            <a:off x="6188231" y="1417012"/>
            <a:ext cx="2429100" cy="162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</a:t>
            </a:r>
            <a:br>
              <a:rPr lang="en-US" dirty="0"/>
            </a:br>
            <a:r>
              <a:rPr lang="en-US" dirty="0">
                <a:solidFill>
                  <a:srgbClr val="DAC1B6"/>
                </a:solidFill>
              </a:rPr>
              <a:t>PROPÓSITO </a:t>
            </a:r>
            <a:r>
              <a:rPr lang="en-US" dirty="0" err="1"/>
              <a:t>PADDinvest</a:t>
            </a:r>
            <a:endParaRPr dirty="0"/>
          </a:p>
        </p:txBody>
      </p:sp>
      <p:sp>
        <p:nvSpPr>
          <p:cNvPr id="190" name="Google Shape;190;p31"/>
          <p:cNvSpPr txBox="1">
            <a:spLocks noGrp="1"/>
          </p:cNvSpPr>
          <p:nvPr>
            <p:ph type="body" idx="1"/>
          </p:nvPr>
        </p:nvSpPr>
        <p:spPr>
          <a:xfrm>
            <a:off x="1366507" y="2048041"/>
            <a:ext cx="4432409" cy="167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/>
              <a:t>O </a:t>
            </a:r>
            <a:r>
              <a:rPr lang="pt-PT" dirty="0" err="1"/>
              <a:t>PADDinvest</a:t>
            </a:r>
            <a:r>
              <a:rPr lang="pt-PT" dirty="0"/>
              <a:t>, plano de investimento para a concretização do PADDE, plano de ação para o desenvolvimento digital das escolas, surge no seio de um grupo de trabalho informal, constituído por 14 agrupamentos de escolas das regiões Alentejo, Centro e Norte e o CFAECO, com o propósito de apoiar o alinhamento dos respetivos projetos educativos aos desafios da educação verde e digital e decorrentes investimentos necessários à concretização das orientações impostas pela tutela, no âmbito do PADDE.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PT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/>
              <a:t>28 Maio 2021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" name="Picture 2" descr="Regulamento Interno Agrupamento">
            <a:extLst>
              <a:ext uri="{FF2B5EF4-FFF2-40B4-BE49-F238E27FC236}">
                <a16:creationId xmlns:a16="http://schemas.microsoft.com/office/drawing/2014/main" id="{CCD70E34-B65A-7E4E-BB17-EF84167F6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507" y="4110135"/>
            <a:ext cx="439144" cy="42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Radio Portalegre - Portalegre:Agrupamento de Escolas do Bonfim recebeu dois  prémios &quot;eTwinning&quot;">
            <a:extLst>
              <a:ext uri="{FF2B5EF4-FFF2-40B4-BE49-F238E27FC236}">
                <a16:creationId xmlns:a16="http://schemas.microsoft.com/office/drawing/2014/main" id="{49B40C87-9939-E544-94C4-5B2F14D91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945" y="4202867"/>
            <a:ext cx="631642" cy="24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Secretário de Estado encerra ano letivo no Agrupamento de Escolas de Cister  - Cister FM">
            <a:extLst>
              <a:ext uri="{FF2B5EF4-FFF2-40B4-BE49-F238E27FC236}">
                <a16:creationId xmlns:a16="http://schemas.microsoft.com/office/drawing/2014/main" id="{B61CFE8A-0EFD-E949-906D-6EAB2CA72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580" y="4202867"/>
            <a:ext cx="892455" cy="24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rescer Melhor | Escolas D'Óbidos">
            <a:extLst>
              <a:ext uri="{FF2B5EF4-FFF2-40B4-BE49-F238E27FC236}">
                <a16:creationId xmlns:a16="http://schemas.microsoft.com/office/drawing/2014/main" id="{78D17A07-D01F-5040-973B-89B9767E8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177" y="4138782"/>
            <a:ext cx="587884" cy="333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Agrupamento de Escolas Fernão do Pó - School - Bombarral, Leiria, Portugal  | Facebook - 9,253 Photos">
            <a:extLst>
              <a:ext uri="{FF2B5EF4-FFF2-40B4-BE49-F238E27FC236}">
                <a16:creationId xmlns:a16="http://schemas.microsoft.com/office/drawing/2014/main" id="{AAA75323-2935-8840-B630-E5E3DD916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881" y="4145494"/>
            <a:ext cx="755946" cy="333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Profile">
            <a:extLst>
              <a:ext uri="{FF2B5EF4-FFF2-40B4-BE49-F238E27FC236}">
                <a16:creationId xmlns:a16="http://schemas.microsoft.com/office/drawing/2014/main" id="{D7B2EA4D-8A0B-6D44-8D76-FCA773AA3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E3E3E3"/>
              </a:clrFrom>
              <a:clrTo>
                <a:srgbClr val="E3E3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647" y="4049610"/>
            <a:ext cx="449128" cy="44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A arte barroca na europa e em portugal by anaress.2003 on emaze">
            <a:extLst>
              <a:ext uri="{FF2B5EF4-FFF2-40B4-BE49-F238E27FC236}">
                <a16:creationId xmlns:a16="http://schemas.microsoft.com/office/drawing/2014/main" id="{FC0FB92F-8E31-BB4B-A9EC-9F3126284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721" y="4149749"/>
            <a:ext cx="747102" cy="30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scola Secundária Dr. Solano de Abreu">
            <a:extLst>
              <a:ext uri="{FF2B5EF4-FFF2-40B4-BE49-F238E27FC236}">
                <a16:creationId xmlns:a16="http://schemas.microsoft.com/office/drawing/2014/main" id="{5720DE93-D10A-CA4B-940A-AD0BA7723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378" y="4587910"/>
            <a:ext cx="537274" cy="31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33E159AE-F183-224E-94FB-6C5954727650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8689" y="4637405"/>
            <a:ext cx="904511" cy="216296"/>
          </a:xfrm>
          <a:prstGeom prst="rect">
            <a:avLst/>
          </a:prstGeom>
        </p:spPr>
      </p:pic>
      <p:pic>
        <p:nvPicPr>
          <p:cNvPr id="14" name="Picture 14" descr="Portal da Escola Secundária de Valongo |">
            <a:extLst>
              <a:ext uri="{FF2B5EF4-FFF2-40B4-BE49-F238E27FC236}">
                <a16:creationId xmlns:a16="http://schemas.microsoft.com/office/drawing/2014/main" id="{0583BD7D-8A0F-4440-92FD-2A433C7D5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900" y="4550902"/>
            <a:ext cx="537274" cy="36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AEFH">
            <a:extLst>
              <a:ext uri="{FF2B5EF4-FFF2-40B4-BE49-F238E27FC236}">
                <a16:creationId xmlns:a16="http://schemas.microsoft.com/office/drawing/2014/main" id="{35887AC8-7173-6A4A-8D3D-9A35E8522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577" y="4610791"/>
            <a:ext cx="866607" cy="27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Logótipos do Agrupamento de Escolas de Vilela">
            <a:extLst>
              <a:ext uri="{FF2B5EF4-FFF2-40B4-BE49-F238E27FC236}">
                <a16:creationId xmlns:a16="http://schemas.microsoft.com/office/drawing/2014/main" id="{A18182A5-7B5B-7348-9871-EB66FD9B3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150" y="4498738"/>
            <a:ext cx="449128" cy="42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Agrupamento de Escolas de Fontes Pereira de Melo - Home | Facebook">
            <a:extLst>
              <a:ext uri="{FF2B5EF4-FFF2-40B4-BE49-F238E27FC236}">
                <a16:creationId xmlns:a16="http://schemas.microsoft.com/office/drawing/2014/main" id="{F9BEC994-0A09-6B4E-B030-F2918F100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211" y="4498738"/>
            <a:ext cx="542484" cy="54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0D7093FB-B3A0-B843-8A61-FB077DD8D868}"/>
              </a:ext>
            </a:extLst>
          </p:cNvPr>
          <p:cNvSpPr txBox="1"/>
          <p:nvPr/>
        </p:nvSpPr>
        <p:spPr>
          <a:xfrm>
            <a:off x="6210049" y="4711636"/>
            <a:ext cx="12400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900" dirty="0"/>
              <a:t>Com o apoio da 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520F0F7F-657B-3B4B-BBFE-F9F3DE22F2E4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5555" y="4661997"/>
            <a:ext cx="449128" cy="24970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41"/>
          <p:cNvSpPr txBox="1">
            <a:spLocks noGrp="1"/>
          </p:cNvSpPr>
          <p:nvPr>
            <p:ph type="title"/>
          </p:nvPr>
        </p:nvSpPr>
        <p:spPr>
          <a:xfrm>
            <a:off x="259080" y="238985"/>
            <a:ext cx="5608320" cy="69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DAC1B6"/>
                </a:solidFill>
              </a:rPr>
              <a:t>RÚBRICAS</a:t>
            </a:r>
            <a:r>
              <a:rPr lang="en-US" sz="2400" dirty="0"/>
              <a:t> de </a:t>
            </a:r>
            <a:r>
              <a:rPr lang="en-US" sz="2400" dirty="0" err="1"/>
              <a:t>Financiamento</a:t>
            </a:r>
            <a:r>
              <a:rPr lang="en-US" sz="2400" dirty="0"/>
              <a:t> do </a:t>
            </a:r>
            <a:r>
              <a:rPr lang="en-US" sz="2400" dirty="0" err="1"/>
              <a:t>PADDinvest</a:t>
            </a:r>
            <a:r>
              <a:rPr lang="en-US" sz="2400" dirty="0"/>
              <a:t> </a:t>
            </a:r>
            <a:endParaRPr sz="2400" dirty="0"/>
          </a:p>
        </p:txBody>
      </p:sp>
      <p:grpSp>
        <p:nvGrpSpPr>
          <p:cNvPr id="4" name="Google Shape;311;p39">
            <a:extLst>
              <a:ext uri="{FF2B5EF4-FFF2-40B4-BE49-F238E27FC236}">
                <a16:creationId xmlns:a16="http://schemas.microsoft.com/office/drawing/2014/main" id="{EB844A3B-0F89-5A4B-8C82-E5CC83AAB444}"/>
              </a:ext>
            </a:extLst>
          </p:cNvPr>
          <p:cNvGrpSpPr/>
          <p:nvPr/>
        </p:nvGrpSpPr>
        <p:grpSpPr>
          <a:xfrm rot="5400000">
            <a:off x="1533710" y="2128707"/>
            <a:ext cx="2611763" cy="1629041"/>
            <a:chOff x="3719276" y="4603235"/>
            <a:chExt cx="4954966" cy="3089400"/>
          </a:xfrm>
        </p:grpSpPr>
        <p:grpSp>
          <p:nvGrpSpPr>
            <p:cNvPr id="6" name="Google Shape;325;p39">
              <a:extLst>
                <a:ext uri="{FF2B5EF4-FFF2-40B4-BE49-F238E27FC236}">
                  <a16:creationId xmlns:a16="http://schemas.microsoft.com/office/drawing/2014/main" id="{8F9A5843-851F-874C-8916-114B2748E41D}"/>
                </a:ext>
              </a:extLst>
            </p:cNvPr>
            <p:cNvGrpSpPr/>
            <p:nvPr/>
          </p:nvGrpSpPr>
          <p:grpSpPr>
            <a:xfrm>
              <a:off x="3719276" y="4603235"/>
              <a:ext cx="1823700" cy="2456700"/>
              <a:chOff x="3508564" y="4772172"/>
              <a:chExt cx="1823700" cy="2456700"/>
            </a:xfrm>
          </p:grpSpPr>
          <p:cxnSp>
            <p:nvCxnSpPr>
              <p:cNvPr id="24" name="Google Shape;326;p39">
                <a:extLst>
                  <a:ext uri="{FF2B5EF4-FFF2-40B4-BE49-F238E27FC236}">
                    <a16:creationId xmlns:a16="http://schemas.microsoft.com/office/drawing/2014/main" id="{5FEB35A3-C3DD-B546-B434-B3122DA9D52E}"/>
                  </a:ext>
                </a:extLst>
              </p:cNvPr>
              <p:cNvCxnSpPr>
                <a:stCxn id="26" idx="0"/>
              </p:cNvCxnSpPr>
              <p:nvPr/>
            </p:nvCxnSpPr>
            <p:spPr>
              <a:xfrm rot="10800000">
                <a:off x="4420414" y="4772172"/>
                <a:ext cx="0" cy="6327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525252"/>
                </a:solidFill>
                <a:prstDash val="solid"/>
                <a:round/>
                <a:headEnd type="none" w="med" len="med"/>
                <a:tailEnd type="diamond" w="med" len="med"/>
              </a:ln>
            </p:spPr>
          </p:cxnSp>
          <p:grpSp>
            <p:nvGrpSpPr>
              <p:cNvPr id="25" name="Google Shape;328;p39">
                <a:extLst>
                  <a:ext uri="{FF2B5EF4-FFF2-40B4-BE49-F238E27FC236}">
                    <a16:creationId xmlns:a16="http://schemas.microsoft.com/office/drawing/2014/main" id="{A2390B0E-552F-A04E-98F7-E9723F9F80EA}"/>
                  </a:ext>
                </a:extLst>
              </p:cNvPr>
              <p:cNvGrpSpPr/>
              <p:nvPr/>
            </p:nvGrpSpPr>
            <p:grpSpPr>
              <a:xfrm>
                <a:off x="3508564" y="5226716"/>
                <a:ext cx="1823700" cy="2002156"/>
                <a:chOff x="3701449" y="5226716"/>
                <a:chExt cx="1823700" cy="2002156"/>
              </a:xfrm>
            </p:grpSpPr>
            <p:sp>
              <p:nvSpPr>
                <p:cNvPr id="26" name="Google Shape;327;p39">
                  <a:extLst>
                    <a:ext uri="{FF2B5EF4-FFF2-40B4-BE49-F238E27FC236}">
                      <a16:creationId xmlns:a16="http://schemas.microsoft.com/office/drawing/2014/main" id="{06C99460-28F0-E343-B7CD-E5DC01A976C4}"/>
                    </a:ext>
                  </a:extLst>
                </p:cNvPr>
                <p:cNvSpPr/>
                <p:nvPr/>
              </p:nvSpPr>
              <p:spPr>
                <a:xfrm>
                  <a:off x="3701449" y="5404872"/>
                  <a:ext cx="1823700" cy="1824000"/>
                </a:xfrm>
                <a:prstGeom prst="ellipse">
                  <a:avLst/>
                </a:prstGeom>
                <a:noFill/>
                <a:ln w="19050" cap="flat" cmpd="sng">
                  <a:solidFill>
                    <a:srgbClr val="52525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48200" tIns="48200" rIns="48200" bIns="482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lang="pt-PT" sz="700">
                    <a:solidFill>
                      <a:srgbClr val="1A0057"/>
                    </a:solidFill>
                  </a:endParaRPr>
                </a:p>
              </p:txBody>
            </p:sp>
            <p:grpSp>
              <p:nvGrpSpPr>
                <p:cNvPr id="27" name="Google Shape;329;p39">
                  <a:extLst>
                    <a:ext uri="{FF2B5EF4-FFF2-40B4-BE49-F238E27FC236}">
                      <a16:creationId xmlns:a16="http://schemas.microsoft.com/office/drawing/2014/main" id="{750FFA9B-702F-684A-B68D-697FA589C2DC}"/>
                    </a:ext>
                  </a:extLst>
                </p:cNvPr>
                <p:cNvGrpSpPr/>
                <p:nvPr/>
              </p:nvGrpSpPr>
              <p:grpSpPr>
                <a:xfrm rot="-974760">
                  <a:off x="4680225" y="5226716"/>
                  <a:ext cx="734129" cy="952281"/>
                  <a:chOff x="2191424" y="3873474"/>
                  <a:chExt cx="734029" cy="952151"/>
                </a:xfrm>
              </p:grpSpPr>
              <p:sp>
                <p:nvSpPr>
                  <p:cNvPr id="28" name="Google Shape;330;p39">
                    <a:extLst>
                      <a:ext uri="{FF2B5EF4-FFF2-40B4-BE49-F238E27FC236}">
                        <a16:creationId xmlns:a16="http://schemas.microsoft.com/office/drawing/2014/main" id="{51979AEC-5195-A14D-B5A8-0A3BF093206B}"/>
                      </a:ext>
                    </a:extLst>
                  </p:cNvPr>
                  <p:cNvSpPr/>
                  <p:nvPr/>
                </p:nvSpPr>
                <p:spPr>
                  <a:xfrm>
                    <a:off x="2191424" y="3873474"/>
                    <a:ext cx="544060" cy="4431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64" h="6738" extrusionOk="0">
                        <a:moveTo>
                          <a:pt x="631" y="0"/>
                        </a:moveTo>
                        <a:lnTo>
                          <a:pt x="0" y="1928"/>
                        </a:lnTo>
                        <a:cubicBezTo>
                          <a:pt x="2663" y="2789"/>
                          <a:pt x="4981" y="4465"/>
                          <a:pt x="6634" y="6737"/>
                        </a:cubicBezTo>
                        <a:lnTo>
                          <a:pt x="8264" y="5544"/>
                        </a:lnTo>
                        <a:cubicBezTo>
                          <a:pt x="6370" y="2938"/>
                          <a:pt x="3696" y="999"/>
                          <a:pt x="631" y="0"/>
                        </a:cubicBezTo>
                        <a:close/>
                      </a:path>
                    </a:pathLst>
                  </a:custGeom>
                  <a:solidFill>
                    <a:srgbClr val="BBD0C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lang="pt-PT"/>
                  </a:p>
                </p:txBody>
              </p:sp>
              <p:sp>
                <p:nvSpPr>
                  <p:cNvPr id="30" name="Google Shape;332;p39">
                    <a:extLst>
                      <a:ext uri="{FF2B5EF4-FFF2-40B4-BE49-F238E27FC236}">
                        <a16:creationId xmlns:a16="http://schemas.microsoft.com/office/drawing/2014/main" id="{8E2F430F-CB6D-5B4B-AD1F-4AD09CDA6468}"/>
                      </a:ext>
                    </a:extLst>
                  </p:cNvPr>
                  <p:cNvSpPr/>
                  <p:nvPr/>
                </p:nvSpPr>
                <p:spPr>
                  <a:xfrm>
                    <a:off x="2625443" y="4235296"/>
                    <a:ext cx="300010" cy="5903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57" h="8976" extrusionOk="0">
                        <a:moveTo>
                          <a:pt x="1630" y="1"/>
                        </a:moveTo>
                        <a:lnTo>
                          <a:pt x="0" y="1194"/>
                        </a:lnTo>
                        <a:cubicBezTo>
                          <a:pt x="1653" y="3455"/>
                          <a:pt x="2537" y="6175"/>
                          <a:pt x="2537" y="8976"/>
                        </a:cubicBezTo>
                        <a:lnTo>
                          <a:pt x="4545" y="8976"/>
                        </a:lnTo>
                        <a:cubicBezTo>
                          <a:pt x="4557" y="5751"/>
                          <a:pt x="3535" y="2606"/>
                          <a:pt x="1630" y="1"/>
                        </a:cubicBezTo>
                        <a:close/>
                      </a:path>
                    </a:pathLst>
                  </a:custGeom>
                  <a:solidFill>
                    <a:srgbClr val="BBD0C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lang="pt-PT"/>
                  </a:p>
                </p:txBody>
              </p:sp>
            </p:grpSp>
          </p:grpSp>
        </p:grpSp>
        <p:grpSp>
          <p:nvGrpSpPr>
            <p:cNvPr id="8" name="Google Shape;340;p39">
              <a:extLst>
                <a:ext uri="{FF2B5EF4-FFF2-40B4-BE49-F238E27FC236}">
                  <a16:creationId xmlns:a16="http://schemas.microsoft.com/office/drawing/2014/main" id="{9D5CA036-05F7-5645-B65B-A71023BC3A87}"/>
                </a:ext>
              </a:extLst>
            </p:cNvPr>
            <p:cNvGrpSpPr/>
            <p:nvPr/>
          </p:nvGrpSpPr>
          <p:grpSpPr>
            <a:xfrm>
              <a:off x="6556784" y="4974124"/>
              <a:ext cx="2117458" cy="2718511"/>
              <a:chOff x="6346071" y="5143061"/>
              <a:chExt cx="2117458" cy="2718511"/>
            </a:xfrm>
          </p:grpSpPr>
          <p:cxnSp>
            <p:nvCxnSpPr>
              <p:cNvPr id="9" name="Google Shape;341;p39">
                <a:extLst>
                  <a:ext uri="{FF2B5EF4-FFF2-40B4-BE49-F238E27FC236}">
                    <a16:creationId xmlns:a16="http://schemas.microsoft.com/office/drawing/2014/main" id="{21ACF7B5-F2F0-C94D-ACDB-4A6221761F20}"/>
                  </a:ext>
                </a:extLst>
              </p:cNvPr>
              <p:cNvCxnSpPr/>
              <p:nvPr/>
            </p:nvCxnSpPr>
            <p:spPr>
              <a:xfrm>
                <a:off x="7279751" y="7228872"/>
                <a:ext cx="0" cy="6327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525252"/>
                </a:solidFill>
                <a:prstDash val="solid"/>
                <a:round/>
                <a:headEnd type="none" w="med" len="med"/>
                <a:tailEnd type="diamond" w="med" len="med"/>
              </a:ln>
            </p:spPr>
          </p:cxnSp>
          <p:grpSp>
            <p:nvGrpSpPr>
              <p:cNvPr id="10" name="Google Shape;342;p39">
                <a:extLst>
                  <a:ext uri="{FF2B5EF4-FFF2-40B4-BE49-F238E27FC236}">
                    <a16:creationId xmlns:a16="http://schemas.microsoft.com/office/drawing/2014/main" id="{425F2DC1-8D25-E84C-B114-8704885A539C}"/>
                  </a:ext>
                </a:extLst>
              </p:cNvPr>
              <p:cNvGrpSpPr/>
              <p:nvPr/>
            </p:nvGrpSpPr>
            <p:grpSpPr>
              <a:xfrm>
                <a:off x="6346071" y="5143061"/>
                <a:ext cx="2117458" cy="2200483"/>
                <a:chOff x="6286124" y="5146761"/>
                <a:chExt cx="2117458" cy="2200483"/>
              </a:xfrm>
            </p:grpSpPr>
            <p:sp>
              <p:nvSpPr>
                <p:cNvPr id="11" name="Google Shape;343;p39">
                  <a:extLst>
                    <a:ext uri="{FF2B5EF4-FFF2-40B4-BE49-F238E27FC236}">
                      <a16:creationId xmlns:a16="http://schemas.microsoft.com/office/drawing/2014/main" id="{A8434F3D-6B8C-E24A-A5F9-6D918C2FDBDC}"/>
                    </a:ext>
                  </a:extLst>
                </p:cNvPr>
                <p:cNvSpPr/>
                <p:nvPr/>
              </p:nvSpPr>
              <p:spPr>
                <a:xfrm>
                  <a:off x="6286124" y="5404872"/>
                  <a:ext cx="1823700" cy="1824000"/>
                </a:xfrm>
                <a:prstGeom prst="ellipse">
                  <a:avLst/>
                </a:prstGeom>
                <a:noFill/>
                <a:ln w="19050" cap="flat" cmpd="sng">
                  <a:solidFill>
                    <a:srgbClr val="52525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48200" tIns="48200" rIns="48200" bIns="482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lang="pt-PT" sz="700">
                    <a:solidFill>
                      <a:srgbClr val="1A0057"/>
                    </a:solidFill>
                  </a:endParaRPr>
                </a:p>
              </p:txBody>
            </p:sp>
            <p:grpSp>
              <p:nvGrpSpPr>
                <p:cNvPr id="12" name="Google Shape;344;p39">
                  <a:extLst>
                    <a:ext uri="{FF2B5EF4-FFF2-40B4-BE49-F238E27FC236}">
                      <a16:creationId xmlns:a16="http://schemas.microsoft.com/office/drawing/2014/main" id="{DEDDE29A-2996-CA40-A035-3374222D6249}"/>
                    </a:ext>
                  </a:extLst>
                </p:cNvPr>
                <p:cNvGrpSpPr/>
                <p:nvPr/>
              </p:nvGrpSpPr>
              <p:grpSpPr>
                <a:xfrm rot="-959433">
                  <a:off x="6874725" y="5287227"/>
                  <a:ext cx="1289404" cy="1919553"/>
                  <a:chOff x="84769" y="2926324"/>
                  <a:chExt cx="1297784" cy="1932028"/>
                </a:xfrm>
              </p:grpSpPr>
              <p:sp>
                <p:nvSpPr>
                  <p:cNvPr id="13" name="Google Shape;345;p39">
                    <a:extLst>
                      <a:ext uri="{FF2B5EF4-FFF2-40B4-BE49-F238E27FC236}">
                        <a16:creationId xmlns:a16="http://schemas.microsoft.com/office/drawing/2014/main" id="{55B1B810-53CA-144B-9E22-A4A30301B547}"/>
                      </a:ext>
                    </a:extLst>
                  </p:cNvPr>
                  <p:cNvSpPr/>
                  <p:nvPr/>
                </p:nvSpPr>
                <p:spPr>
                  <a:xfrm>
                    <a:off x="646424" y="2926324"/>
                    <a:ext cx="544060" cy="4431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64" h="6738" extrusionOk="0">
                        <a:moveTo>
                          <a:pt x="631" y="0"/>
                        </a:moveTo>
                        <a:lnTo>
                          <a:pt x="0" y="1928"/>
                        </a:lnTo>
                        <a:cubicBezTo>
                          <a:pt x="2663" y="2789"/>
                          <a:pt x="4981" y="4465"/>
                          <a:pt x="6634" y="6737"/>
                        </a:cubicBezTo>
                        <a:lnTo>
                          <a:pt x="8264" y="5544"/>
                        </a:lnTo>
                        <a:cubicBezTo>
                          <a:pt x="6370" y="2938"/>
                          <a:pt x="3696" y="999"/>
                          <a:pt x="631" y="0"/>
                        </a:cubicBezTo>
                        <a:close/>
                      </a:path>
                    </a:pathLst>
                  </a:custGeom>
                  <a:solidFill>
                    <a:srgbClr val="EFD9D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lang="pt-PT" sz="700">
                      <a:solidFill>
                        <a:srgbClr val="DB3862"/>
                      </a:solidFill>
                    </a:endParaRPr>
                  </a:p>
                </p:txBody>
              </p:sp>
              <p:sp>
                <p:nvSpPr>
                  <p:cNvPr id="14" name="Google Shape;346;p39">
                    <a:extLst>
                      <a:ext uri="{FF2B5EF4-FFF2-40B4-BE49-F238E27FC236}">
                        <a16:creationId xmlns:a16="http://schemas.microsoft.com/office/drawing/2014/main" id="{30A341D0-B9E4-7743-A872-6BDFBB0B1BD6}"/>
                      </a:ext>
                    </a:extLst>
                  </p:cNvPr>
                  <p:cNvSpPr/>
                  <p:nvPr/>
                </p:nvSpPr>
                <p:spPr>
                  <a:xfrm>
                    <a:off x="1082543" y="3873316"/>
                    <a:ext cx="300010" cy="5903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57" h="8976" extrusionOk="0">
                        <a:moveTo>
                          <a:pt x="2537" y="1"/>
                        </a:moveTo>
                        <a:cubicBezTo>
                          <a:pt x="2537" y="2801"/>
                          <a:pt x="1653" y="5533"/>
                          <a:pt x="0" y="7794"/>
                        </a:cubicBezTo>
                        <a:lnTo>
                          <a:pt x="1630" y="8976"/>
                        </a:lnTo>
                        <a:cubicBezTo>
                          <a:pt x="3535" y="6371"/>
                          <a:pt x="4557" y="3226"/>
                          <a:pt x="4557" y="1"/>
                        </a:cubicBezTo>
                        <a:close/>
                      </a:path>
                    </a:pathLst>
                  </a:custGeom>
                  <a:solidFill>
                    <a:srgbClr val="EFD9D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lang="pt-PT" sz="700">
                      <a:solidFill>
                        <a:srgbClr val="DB3862"/>
                      </a:solidFill>
                    </a:endParaRPr>
                  </a:p>
                </p:txBody>
              </p:sp>
              <p:sp>
                <p:nvSpPr>
                  <p:cNvPr id="15" name="Google Shape;347;p39">
                    <a:extLst>
                      <a:ext uri="{FF2B5EF4-FFF2-40B4-BE49-F238E27FC236}">
                        <a16:creationId xmlns:a16="http://schemas.microsoft.com/office/drawing/2014/main" id="{69F09EED-F129-D641-88CC-0D7AC870C855}"/>
                      </a:ext>
                    </a:extLst>
                  </p:cNvPr>
                  <p:cNvSpPr/>
                  <p:nvPr/>
                </p:nvSpPr>
                <p:spPr>
                  <a:xfrm>
                    <a:off x="1082543" y="3290246"/>
                    <a:ext cx="300010" cy="5903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57" h="8976" extrusionOk="0">
                        <a:moveTo>
                          <a:pt x="1630" y="1"/>
                        </a:moveTo>
                        <a:lnTo>
                          <a:pt x="0" y="1194"/>
                        </a:lnTo>
                        <a:cubicBezTo>
                          <a:pt x="1653" y="3455"/>
                          <a:pt x="2537" y="6175"/>
                          <a:pt x="2537" y="8976"/>
                        </a:cubicBezTo>
                        <a:lnTo>
                          <a:pt x="4545" y="8976"/>
                        </a:lnTo>
                        <a:cubicBezTo>
                          <a:pt x="4557" y="5751"/>
                          <a:pt x="3535" y="2606"/>
                          <a:pt x="1630" y="1"/>
                        </a:cubicBezTo>
                        <a:close/>
                      </a:path>
                    </a:pathLst>
                  </a:custGeom>
                  <a:solidFill>
                    <a:srgbClr val="EFD9D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lang="pt-PT" sz="700">
                      <a:solidFill>
                        <a:srgbClr val="DB3862"/>
                      </a:solidFill>
                    </a:endParaRPr>
                  </a:p>
                </p:txBody>
              </p:sp>
              <p:sp>
                <p:nvSpPr>
                  <p:cNvPr id="16" name="Google Shape;348;p39">
                    <a:extLst>
                      <a:ext uri="{FF2B5EF4-FFF2-40B4-BE49-F238E27FC236}">
                        <a16:creationId xmlns:a16="http://schemas.microsoft.com/office/drawing/2014/main" id="{C6D07D69-EBA4-E740-95C5-8459AF8D4A4F}"/>
                      </a:ext>
                    </a:extLst>
                  </p:cNvPr>
                  <p:cNvSpPr/>
                  <p:nvPr/>
                </p:nvSpPr>
                <p:spPr>
                  <a:xfrm>
                    <a:off x="657224" y="4369629"/>
                    <a:ext cx="544060" cy="4424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64" h="6727" extrusionOk="0">
                        <a:moveTo>
                          <a:pt x="6634" y="1"/>
                        </a:moveTo>
                        <a:cubicBezTo>
                          <a:pt x="4981" y="2262"/>
                          <a:pt x="2663" y="3949"/>
                          <a:pt x="0" y="4810"/>
                        </a:cubicBezTo>
                        <a:lnTo>
                          <a:pt x="620" y="6726"/>
                        </a:lnTo>
                        <a:cubicBezTo>
                          <a:pt x="3684" y="5728"/>
                          <a:pt x="6359" y="3788"/>
                          <a:pt x="8264" y="1183"/>
                        </a:cubicBezTo>
                        <a:lnTo>
                          <a:pt x="6634" y="1"/>
                        </a:lnTo>
                        <a:close/>
                      </a:path>
                    </a:pathLst>
                  </a:custGeom>
                  <a:solidFill>
                    <a:srgbClr val="EFD9D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lang="pt-PT" sz="700">
                      <a:solidFill>
                        <a:srgbClr val="DB3862"/>
                      </a:solidFill>
                    </a:endParaRPr>
                  </a:p>
                </p:txBody>
              </p:sp>
              <p:sp>
                <p:nvSpPr>
                  <p:cNvPr id="17" name="Google Shape;349;p39">
                    <a:extLst>
                      <a:ext uri="{FF2B5EF4-FFF2-40B4-BE49-F238E27FC236}">
                        <a16:creationId xmlns:a16="http://schemas.microsoft.com/office/drawing/2014/main" id="{F710D8BF-33A6-A449-BE39-AFCD2FDAABE2}"/>
                      </a:ext>
                    </a:extLst>
                  </p:cNvPr>
                  <p:cNvSpPr/>
                  <p:nvPr/>
                </p:nvSpPr>
                <p:spPr>
                  <a:xfrm>
                    <a:off x="84769" y="4682884"/>
                    <a:ext cx="620363" cy="1754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23" h="2668" extrusionOk="0">
                        <a:moveTo>
                          <a:pt x="620" y="0"/>
                        </a:moveTo>
                        <a:lnTo>
                          <a:pt x="0" y="1917"/>
                        </a:lnTo>
                        <a:cubicBezTo>
                          <a:pt x="1537" y="2418"/>
                          <a:pt x="3131" y="2667"/>
                          <a:pt x="4725" y="2667"/>
                        </a:cubicBezTo>
                        <a:cubicBezTo>
                          <a:pt x="6310" y="2667"/>
                          <a:pt x="7895" y="2421"/>
                          <a:pt x="9423" y="1928"/>
                        </a:cubicBezTo>
                        <a:lnTo>
                          <a:pt x="8803" y="12"/>
                        </a:lnTo>
                        <a:cubicBezTo>
                          <a:pt x="7483" y="436"/>
                          <a:pt x="6118" y="643"/>
                          <a:pt x="4729" y="643"/>
                        </a:cubicBezTo>
                        <a:cubicBezTo>
                          <a:pt x="3340" y="643"/>
                          <a:pt x="1951" y="425"/>
                          <a:pt x="620" y="0"/>
                        </a:cubicBezTo>
                        <a:close/>
                      </a:path>
                    </a:pathLst>
                  </a:custGeom>
                  <a:solidFill>
                    <a:srgbClr val="EFD9D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lang="pt-PT" sz="700">
                      <a:solidFill>
                        <a:srgbClr val="DB3862"/>
                      </a:solidFill>
                    </a:endParaRPr>
                  </a:p>
                </p:txBody>
              </p:sp>
            </p:grpSp>
          </p:grpSp>
        </p:grpSp>
      </p:grpSp>
      <p:grpSp>
        <p:nvGrpSpPr>
          <p:cNvPr id="43" name="Google Shape;311;p39">
            <a:extLst>
              <a:ext uri="{FF2B5EF4-FFF2-40B4-BE49-F238E27FC236}">
                <a16:creationId xmlns:a16="http://schemas.microsoft.com/office/drawing/2014/main" id="{C928D37E-68CB-284B-840E-54A3F44640D3}"/>
              </a:ext>
            </a:extLst>
          </p:cNvPr>
          <p:cNvGrpSpPr/>
          <p:nvPr/>
        </p:nvGrpSpPr>
        <p:grpSpPr>
          <a:xfrm rot="16200000">
            <a:off x="4749350" y="2082987"/>
            <a:ext cx="2611763" cy="1629041"/>
            <a:chOff x="3719276" y="4603235"/>
            <a:chExt cx="4954966" cy="3089400"/>
          </a:xfrm>
        </p:grpSpPr>
        <p:grpSp>
          <p:nvGrpSpPr>
            <p:cNvPr id="44" name="Google Shape;325;p39">
              <a:extLst>
                <a:ext uri="{FF2B5EF4-FFF2-40B4-BE49-F238E27FC236}">
                  <a16:creationId xmlns:a16="http://schemas.microsoft.com/office/drawing/2014/main" id="{925FF7CF-A8F1-ED4D-98F8-C57485D80F37}"/>
                </a:ext>
              </a:extLst>
            </p:cNvPr>
            <p:cNvGrpSpPr/>
            <p:nvPr/>
          </p:nvGrpSpPr>
          <p:grpSpPr>
            <a:xfrm>
              <a:off x="3719276" y="4603235"/>
              <a:ext cx="1993575" cy="2456700"/>
              <a:chOff x="3508564" y="4772172"/>
              <a:chExt cx="1993575" cy="2456700"/>
            </a:xfrm>
          </p:grpSpPr>
          <p:cxnSp>
            <p:nvCxnSpPr>
              <p:cNvPr id="55" name="Google Shape;326;p39">
                <a:extLst>
                  <a:ext uri="{FF2B5EF4-FFF2-40B4-BE49-F238E27FC236}">
                    <a16:creationId xmlns:a16="http://schemas.microsoft.com/office/drawing/2014/main" id="{812B6F12-0F31-A04F-AFAC-535F46A072D7}"/>
                  </a:ext>
                </a:extLst>
              </p:cNvPr>
              <p:cNvCxnSpPr>
                <a:stCxn id="57" idx="0"/>
              </p:cNvCxnSpPr>
              <p:nvPr/>
            </p:nvCxnSpPr>
            <p:spPr>
              <a:xfrm rot="10800000">
                <a:off x="4420414" y="4772172"/>
                <a:ext cx="0" cy="6327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525252"/>
                </a:solidFill>
                <a:prstDash val="solid"/>
                <a:round/>
                <a:headEnd type="none" w="med" len="med"/>
                <a:tailEnd type="diamond" w="med" len="med"/>
              </a:ln>
            </p:spPr>
          </p:cxnSp>
          <p:grpSp>
            <p:nvGrpSpPr>
              <p:cNvPr id="56" name="Google Shape;328;p39">
                <a:extLst>
                  <a:ext uri="{FF2B5EF4-FFF2-40B4-BE49-F238E27FC236}">
                    <a16:creationId xmlns:a16="http://schemas.microsoft.com/office/drawing/2014/main" id="{8A34C54D-7186-A948-96FD-2B3B572FD2AD}"/>
                  </a:ext>
                </a:extLst>
              </p:cNvPr>
              <p:cNvGrpSpPr/>
              <p:nvPr/>
            </p:nvGrpSpPr>
            <p:grpSpPr>
              <a:xfrm>
                <a:off x="3508564" y="5143038"/>
                <a:ext cx="1993575" cy="2085835"/>
                <a:chOff x="3701449" y="5143038"/>
                <a:chExt cx="1993575" cy="2085835"/>
              </a:xfrm>
            </p:grpSpPr>
            <p:sp>
              <p:nvSpPr>
                <p:cNvPr id="57" name="Google Shape;327;p39">
                  <a:extLst>
                    <a:ext uri="{FF2B5EF4-FFF2-40B4-BE49-F238E27FC236}">
                      <a16:creationId xmlns:a16="http://schemas.microsoft.com/office/drawing/2014/main" id="{91B329AE-E52A-6848-8EEA-388360DEC6A7}"/>
                    </a:ext>
                  </a:extLst>
                </p:cNvPr>
                <p:cNvSpPr/>
                <p:nvPr/>
              </p:nvSpPr>
              <p:spPr>
                <a:xfrm>
                  <a:off x="3701449" y="5404872"/>
                  <a:ext cx="1823700" cy="1824000"/>
                </a:xfrm>
                <a:prstGeom prst="ellipse">
                  <a:avLst/>
                </a:prstGeom>
                <a:noFill/>
                <a:ln w="19050" cap="flat" cmpd="sng">
                  <a:solidFill>
                    <a:srgbClr val="52525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48200" tIns="48200" rIns="48200" bIns="482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lang="pt-PT" sz="700">
                    <a:solidFill>
                      <a:srgbClr val="1A0057"/>
                    </a:solidFill>
                  </a:endParaRPr>
                </a:p>
              </p:txBody>
            </p:sp>
            <p:grpSp>
              <p:nvGrpSpPr>
                <p:cNvPr id="58" name="Google Shape;329;p39">
                  <a:extLst>
                    <a:ext uri="{FF2B5EF4-FFF2-40B4-BE49-F238E27FC236}">
                      <a16:creationId xmlns:a16="http://schemas.microsoft.com/office/drawing/2014/main" id="{66EB71CD-3088-7A41-B075-31F92372A497}"/>
                    </a:ext>
                  </a:extLst>
                </p:cNvPr>
                <p:cNvGrpSpPr/>
                <p:nvPr/>
              </p:nvGrpSpPr>
              <p:grpSpPr>
                <a:xfrm rot="-974760">
                  <a:off x="4761286" y="5215146"/>
                  <a:ext cx="734129" cy="1531780"/>
                  <a:chOff x="2191424" y="3873474"/>
                  <a:chExt cx="734029" cy="1531571"/>
                </a:xfrm>
              </p:grpSpPr>
              <p:sp>
                <p:nvSpPr>
                  <p:cNvPr id="59" name="Google Shape;330;p39">
                    <a:extLst>
                      <a:ext uri="{FF2B5EF4-FFF2-40B4-BE49-F238E27FC236}">
                        <a16:creationId xmlns:a16="http://schemas.microsoft.com/office/drawing/2014/main" id="{341315B8-2046-024B-83DD-E93D0585EC48}"/>
                      </a:ext>
                    </a:extLst>
                  </p:cNvPr>
                  <p:cNvSpPr/>
                  <p:nvPr/>
                </p:nvSpPr>
                <p:spPr>
                  <a:xfrm>
                    <a:off x="2191424" y="3873474"/>
                    <a:ext cx="544060" cy="4431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64" h="6738" extrusionOk="0">
                        <a:moveTo>
                          <a:pt x="631" y="0"/>
                        </a:moveTo>
                        <a:lnTo>
                          <a:pt x="0" y="1928"/>
                        </a:lnTo>
                        <a:cubicBezTo>
                          <a:pt x="2663" y="2789"/>
                          <a:pt x="4981" y="4465"/>
                          <a:pt x="6634" y="6737"/>
                        </a:cubicBezTo>
                        <a:lnTo>
                          <a:pt x="8264" y="5544"/>
                        </a:lnTo>
                        <a:cubicBezTo>
                          <a:pt x="6370" y="2938"/>
                          <a:pt x="3696" y="999"/>
                          <a:pt x="631" y="0"/>
                        </a:cubicBezTo>
                        <a:close/>
                      </a:path>
                    </a:pathLst>
                  </a:custGeom>
                  <a:solidFill>
                    <a:srgbClr val="BBD0C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lang="pt-PT"/>
                  </a:p>
                </p:txBody>
              </p:sp>
              <p:sp>
                <p:nvSpPr>
                  <p:cNvPr id="60" name="Google Shape;331;p39">
                    <a:extLst>
                      <a:ext uri="{FF2B5EF4-FFF2-40B4-BE49-F238E27FC236}">
                        <a16:creationId xmlns:a16="http://schemas.microsoft.com/office/drawing/2014/main" id="{3A9ACA17-8D78-2440-883F-B59113DD7295}"/>
                      </a:ext>
                    </a:extLst>
                  </p:cNvPr>
                  <p:cNvSpPr/>
                  <p:nvPr/>
                </p:nvSpPr>
                <p:spPr>
                  <a:xfrm>
                    <a:off x="2625443" y="4814716"/>
                    <a:ext cx="300010" cy="5903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57" h="8976" extrusionOk="0">
                        <a:moveTo>
                          <a:pt x="2537" y="1"/>
                        </a:moveTo>
                        <a:cubicBezTo>
                          <a:pt x="2537" y="2801"/>
                          <a:pt x="1653" y="5533"/>
                          <a:pt x="0" y="7794"/>
                        </a:cubicBezTo>
                        <a:lnTo>
                          <a:pt x="1630" y="8976"/>
                        </a:lnTo>
                        <a:cubicBezTo>
                          <a:pt x="3535" y="6371"/>
                          <a:pt x="4557" y="3226"/>
                          <a:pt x="4557" y="1"/>
                        </a:cubicBezTo>
                        <a:close/>
                      </a:path>
                    </a:pathLst>
                  </a:custGeom>
                  <a:solidFill>
                    <a:srgbClr val="BBD0C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lang="pt-PT"/>
                  </a:p>
                </p:txBody>
              </p:sp>
              <p:sp>
                <p:nvSpPr>
                  <p:cNvPr id="61" name="Google Shape;332;p39">
                    <a:extLst>
                      <a:ext uri="{FF2B5EF4-FFF2-40B4-BE49-F238E27FC236}">
                        <a16:creationId xmlns:a16="http://schemas.microsoft.com/office/drawing/2014/main" id="{4DCB81B6-13CF-0445-8CBE-D7A4669BAB74}"/>
                      </a:ext>
                    </a:extLst>
                  </p:cNvPr>
                  <p:cNvSpPr/>
                  <p:nvPr/>
                </p:nvSpPr>
                <p:spPr>
                  <a:xfrm>
                    <a:off x="2625443" y="4235296"/>
                    <a:ext cx="300010" cy="5903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57" h="8976" extrusionOk="0">
                        <a:moveTo>
                          <a:pt x="1630" y="1"/>
                        </a:moveTo>
                        <a:lnTo>
                          <a:pt x="0" y="1194"/>
                        </a:lnTo>
                        <a:cubicBezTo>
                          <a:pt x="1653" y="3455"/>
                          <a:pt x="2537" y="6175"/>
                          <a:pt x="2537" y="8976"/>
                        </a:cubicBezTo>
                        <a:lnTo>
                          <a:pt x="4545" y="8976"/>
                        </a:lnTo>
                        <a:cubicBezTo>
                          <a:pt x="4557" y="5751"/>
                          <a:pt x="3535" y="2606"/>
                          <a:pt x="1630" y="1"/>
                        </a:cubicBezTo>
                        <a:close/>
                      </a:path>
                    </a:pathLst>
                  </a:custGeom>
                  <a:solidFill>
                    <a:srgbClr val="BBD0C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lang="pt-PT"/>
                  </a:p>
                </p:txBody>
              </p:sp>
            </p:grpSp>
          </p:grpSp>
        </p:grpSp>
        <p:grpSp>
          <p:nvGrpSpPr>
            <p:cNvPr id="45" name="Google Shape;340;p39">
              <a:extLst>
                <a:ext uri="{FF2B5EF4-FFF2-40B4-BE49-F238E27FC236}">
                  <a16:creationId xmlns:a16="http://schemas.microsoft.com/office/drawing/2014/main" id="{9BB01996-F923-314B-90D7-4489D708B82F}"/>
                </a:ext>
              </a:extLst>
            </p:cNvPr>
            <p:cNvGrpSpPr/>
            <p:nvPr/>
          </p:nvGrpSpPr>
          <p:grpSpPr>
            <a:xfrm>
              <a:off x="6556784" y="4974124"/>
              <a:ext cx="2117458" cy="2718511"/>
              <a:chOff x="6346071" y="5143061"/>
              <a:chExt cx="2117458" cy="2718511"/>
            </a:xfrm>
          </p:grpSpPr>
          <p:cxnSp>
            <p:nvCxnSpPr>
              <p:cNvPr id="46" name="Google Shape;341;p39">
                <a:extLst>
                  <a:ext uri="{FF2B5EF4-FFF2-40B4-BE49-F238E27FC236}">
                    <a16:creationId xmlns:a16="http://schemas.microsoft.com/office/drawing/2014/main" id="{35256555-74CD-4541-A0A7-F309F15312FD}"/>
                  </a:ext>
                </a:extLst>
              </p:cNvPr>
              <p:cNvCxnSpPr/>
              <p:nvPr/>
            </p:nvCxnSpPr>
            <p:spPr>
              <a:xfrm>
                <a:off x="7279751" y="7228872"/>
                <a:ext cx="0" cy="6327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525252"/>
                </a:solidFill>
                <a:prstDash val="solid"/>
                <a:round/>
                <a:headEnd type="none" w="med" len="med"/>
                <a:tailEnd type="diamond" w="med" len="med"/>
              </a:ln>
            </p:spPr>
          </p:cxnSp>
          <p:grpSp>
            <p:nvGrpSpPr>
              <p:cNvPr id="47" name="Google Shape;342;p39">
                <a:extLst>
                  <a:ext uri="{FF2B5EF4-FFF2-40B4-BE49-F238E27FC236}">
                    <a16:creationId xmlns:a16="http://schemas.microsoft.com/office/drawing/2014/main" id="{290EA774-96B6-454C-879E-A4355C0DA0D9}"/>
                  </a:ext>
                </a:extLst>
              </p:cNvPr>
              <p:cNvGrpSpPr/>
              <p:nvPr/>
            </p:nvGrpSpPr>
            <p:grpSpPr>
              <a:xfrm>
                <a:off x="6346071" y="5143061"/>
                <a:ext cx="2117458" cy="2200483"/>
                <a:chOff x="6286124" y="5146761"/>
                <a:chExt cx="2117458" cy="2200483"/>
              </a:xfrm>
            </p:grpSpPr>
            <p:sp>
              <p:nvSpPr>
                <p:cNvPr id="48" name="Google Shape;343;p39">
                  <a:extLst>
                    <a:ext uri="{FF2B5EF4-FFF2-40B4-BE49-F238E27FC236}">
                      <a16:creationId xmlns:a16="http://schemas.microsoft.com/office/drawing/2014/main" id="{13F18740-409F-844C-BBB0-57229782ACAF}"/>
                    </a:ext>
                  </a:extLst>
                </p:cNvPr>
                <p:cNvSpPr/>
                <p:nvPr/>
              </p:nvSpPr>
              <p:spPr>
                <a:xfrm>
                  <a:off x="6286124" y="5404872"/>
                  <a:ext cx="1823700" cy="1824000"/>
                </a:xfrm>
                <a:prstGeom prst="ellipse">
                  <a:avLst/>
                </a:prstGeom>
                <a:noFill/>
                <a:ln w="19050" cap="flat" cmpd="sng">
                  <a:solidFill>
                    <a:srgbClr val="52525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48200" tIns="48200" rIns="48200" bIns="482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lang="pt-PT" sz="700">
                    <a:solidFill>
                      <a:srgbClr val="1A0057"/>
                    </a:solidFill>
                  </a:endParaRPr>
                </a:p>
              </p:txBody>
            </p:sp>
            <p:grpSp>
              <p:nvGrpSpPr>
                <p:cNvPr id="49" name="Google Shape;344;p39">
                  <a:extLst>
                    <a:ext uri="{FF2B5EF4-FFF2-40B4-BE49-F238E27FC236}">
                      <a16:creationId xmlns:a16="http://schemas.microsoft.com/office/drawing/2014/main" id="{F33B032D-939B-6E41-BD8F-FAD51AE79621}"/>
                    </a:ext>
                  </a:extLst>
                </p:cNvPr>
                <p:cNvGrpSpPr/>
                <p:nvPr/>
              </p:nvGrpSpPr>
              <p:grpSpPr>
                <a:xfrm rot="-959433">
                  <a:off x="6874725" y="5287227"/>
                  <a:ext cx="1289404" cy="1919553"/>
                  <a:chOff x="84769" y="2926324"/>
                  <a:chExt cx="1297784" cy="1932028"/>
                </a:xfrm>
              </p:grpSpPr>
              <p:sp>
                <p:nvSpPr>
                  <p:cNvPr id="50" name="Google Shape;345;p39">
                    <a:extLst>
                      <a:ext uri="{FF2B5EF4-FFF2-40B4-BE49-F238E27FC236}">
                        <a16:creationId xmlns:a16="http://schemas.microsoft.com/office/drawing/2014/main" id="{00C4E483-7249-9C4B-B598-E52B51A15E0D}"/>
                      </a:ext>
                    </a:extLst>
                  </p:cNvPr>
                  <p:cNvSpPr/>
                  <p:nvPr/>
                </p:nvSpPr>
                <p:spPr>
                  <a:xfrm>
                    <a:off x="646424" y="2926324"/>
                    <a:ext cx="544060" cy="4431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64" h="6738" extrusionOk="0">
                        <a:moveTo>
                          <a:pt x="631" y="0"/>
                        </a:moveTo>
                        <a:lnTo>
                          <a:pt x="0" y="1928"/>
                        </a:lnTo>
                        <a:cubicBezTo>
                          <a:pt x="2663" y="2789"/>
                          <a:pt x="4981" y="4465"/>
                          <a:pt x="6634" y="6737"/>
                        </a:cubicBezTo>
                        <a:lnTo>
                          <a:pt x="8264" y="5544"/>
                        </a:lnTo>
                        <a:cubicBezTo>
                          <a:pt x="6370" y="2938"/>
                          <a:pt x="3696" y="999"/>
                          <a:pt x="631" y="0"/>
                        </a:cubicBezTo>
                        <a:close/>
                      </a:path>
                    </a:pathLst>
                  </a:custGeom>
                  <a:solidFill>
                    <a:srgbClr val="EFD9D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lang="pt-PT" sz="700">
                      <a:solidFill>
                        <a:srgbClr val="DB3862"/>
                      </a:solidFill>
                    </a:endParaRPr>
                  </a:p>
                </p:txBody>
              </p:sp>
              <p:sp>
                <p:nvSpPr>
                  <p:cNvPr id="51" name="Google Shape;346;p39">
                    <a:extLst>
                      <a:ext uri="{FF2B5EF4-FFF2-40B4-BE49-F238E27FC236}">
                        <a16:creationId xmlns:a16="http://schemas.microsoft.com/office/drawing/2014/main" id="{AF556E81-DFC3-D347-84BB-84D7BBA93825}"/>
                      </a:ext>
                    </a:extLst>
                  </p:cNvPr>
                  <p:cNvSpPr/>
                  <p:nvPr/>
                </p:nvSpPr>
                <p:spPr>
                  <a:xfrm>
                    <a:off x="1082543" y="3873316"/>
                    <a:ext cx="300010" cy="5903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57" h="8976" extrusionOk="0">
                        <a:moveTo>
                          <a:pt x="2537" y="1"/>
                        </a:moveTo>
                        <a:cubicBezTo>
                          <a:pt x="2537" y="2801"/>
                          <a:pt x="1653" y="5533"/>
                          <a:pt x="0" y="7794"/>
                        </a:cubicBezTo>
                        <a:lnTo>
                          <a:pt x="1630" y="8976"/>
                        </a:lnTo>
                        <a:cubicBezTo>
                          <a:pt x="3535" y="6371"/>
                          <a:pt x="4557" y="3226"/>
                          <a:pt x="4557" y="1"/>
                        </a:cubicBezTo>
                        <a:close/>
                      </a:path>
                    </a:pathLst>
                  </a:custGeom>
                  <a:solidFill>
                    <a:srgbClr val="EFD9D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lang="pt-PT" sz="700">
                      <a:solidFill>
                        <a:srgbClr val="DB3862"/>
                      </a:solidFill>
                    </a:endParaRPr>
                  </a:p>
                </p:txBody>
              </p:sp>
              <p:sp>
                <p:nvSpPr>
                  <p:cNvPr id="52" name="Google Shape;347;p39">
                    <a:extLst>
                      <a:ext uri="{FF2B5EF4-FFF2-40B4-BE49-F238E27FC236}">
                        <a16:creationId xmlns:a16="http://schemas.microsoft.com/office/drawing/2014/main" id="{A11FA34B-8730-874E-AD4E-F2306ED8A13D}"/>
                      </a:ext>
                    </a:extLst>
                  </p:cNvPr>
                  <p:cNvSpPr/>
                  <p:nvPr/>
                </p:nvSpPr>
                <p:spPr>
                  <a:xfrm>
                    <a:off x="1082543" y="3290246"/>
                    <a:ext cx="300010" cy="5903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57" h="8976" extrusionOk="0">
                        <a:moveTo>
                          <a:pt x="1630" y="1"/>
                        </a:moveTo>
                        <a:lnTo>
                          <a:pt x="0" y="1194"/>
                        </a:lnTo>
                        <a:cubicBezTo>
                          <a:pt x="1653" y="3455"/>
                          <a:pt x="2537" y="6175"/>
                          <a:pt x="2537" y="8976"/>
                        </a:cubicBezTo>
                        <a:lnTo>
                          <a:pt x="4545" y="8976"/>
                        </a:lnTo>
                        <a:cubicBezTo>
                          <a:pt x="4557" y="5751"/>
                          <a:pt x="3535" y="2606"/>
                          <a:pt x="1630" y="1"/>
                        </a:cubicBezTo>
                        <a:close/>
                      </a:path>
                    </a:pathLst>
                  </a:custGeom>
                  <a:solidFill>
                    <a:srgbClr val="EFD9D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lang="pt-PT" sz="700">
                      <a:solidFill>
                        <a:srgbClr val="DB3862"/>
                      </a:solidFill>
                    </a:endParaRPr>
                  </a:p>
                </p:txBody>
              </p:sp>
              <p:sp>
                <p:nvSpPr>
                  <p:cNvPr id="53" name="Google Shape;348;p39">
                    <a:extLst>
                      <a:ext uri="{FF2B5EF4-FFF2-40B4-BE49-F238E27FC236}">
                        <a16:creationId xmlns:a16="http://schemas.microsoft.com/office/drawing/2014/main" id="{87F6E7E3-E49B-BF4E-99DB-EAEB0091F692}"/>
                      </a:ext>
                    </a:extLst>
                  </p:cNvPr>
                  <p:cNvSpPr/>
                  <p:nvPr/>
                </p:nvSpPr>
                <p:spPr>
                  <a:xfrm>
                    <a:off x="657224" y="4369629"/>
                    <a:ext cx="544060" cy="4424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64" h="6727" extrusionOk="0">
                        <a:moveTo>
                          <a:pt x="6634" y="1"/>
                        </a:moveTo>
                        <a:cubicBezTo>
                          <a:pt x="4981" y="2262"/>
                          <a:pt x="2663" y="3949"/>
                          <a:pt x="0" y="4810"/>
                        </a:cubicBezTo>
                        <a:lnTo>
                          <a:pt x="620" y="6726"/>
                        </a:lnTo>
                        <a:cubicBezTo>
                          <a:pt x="3684" y="5728"/>
                          <a:pt x="6359" y="3788"/>
                          <a:pt x="8264" y="1183"/>
                        </a:cubicBezTo>
                        <a:lnTo>
                          <a:pt x="6634" y="1"/>
                        </a:lnTo>
                        <a:close/>
                      </a:path>
                    </a:pathLst>
                  </a:custGeom>
                  <a:solidFill>
                    <a:srgbClr val="EFD9D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lang="pt-PT" sz="700">
                      <a:solidFill>
                        <a:srgbClr val="DB3862"/>
                      </a:solidFill>
                    </a:endParaRPr>
                  </a:p>
                </p:txBody>
              </p:sp>
              <p:sp>
                <p:nvSpPr>
                  <p:cNvPr id="54" name="Google Shape;349;p39">
                    <a:extLst>
                      <a:ext uri="{FF2B5EF4-FFF2-40B4-BE49-F238E27FC236}">
                        <a16:creationId xmlns:a16="http://schemas.microsoft.com/office/drawing/2014/main" id="{73B1428C-E7B9-D84E-90F7-7109B7430E4C}"/>
                      </a:ext>
                    </a:extLst>
                  </p:cNvPr>
                  <p:cNvSpPr/>
                  <p:nvPr/>
                </p:nvSpPr>
                <p:spPr>
                  <a:xfrm>
                    <a:off x="84769" y="4682884"/>
                    <a:ext cx="620363" cy="1754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23" h="2668" extrusionOk="0">
                        <a:moveTo>
                          <a:pt x="620" y="0"/>
                        </a:moveTo>
                        <a:lnTo>
                          <a:pt x="0" y="1917"/>
                        </a:lnTo>
                        <a:cubicBezTo>
                          <a:pt x="1537" y="2418"/>
                          <a:pt x="3131" y="2667"/>
                          <a:pt x="4725" y="2667"/>
                        </a:cubicBezTo>
                        <a:cubicBezTo>
                          <a:pt x="6310" y="2667"/>
                          <a:pt x="7895" y="2421"/>
                          <a:pt x="9423" y="1928"/>
                        </a:cubicBezTo>
                        <a:lnTo>
                          <a:pt x="8803" y="12"/>
                        </a:lnTo>
                        <a:cubicBezTo>
                          <a:pt x="7483" y="436"/>
                          <a:pt x="6118" y="643"/>
                          <a:pt x="4729" y="643"/>
                        </a:cubicBezTo>
                        <a:cubicBezTo>
                          <a:pt x="3340" y="643"/>
                          <a:pt x="1951" y="425"/>
                          <a:pt x="620" y="0"/>
                        </a:cubicBezTo>
                        <a:close/>
                      </a:path>
                    </a:pathLst>
                  </a:custGeom>
                  <a:solidFill>
                    <a:srgbClr val="EFD9D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lang="pt-PT" sz="700">
                      <a:solidFill>
                        <a:srgbClr val="DB3862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62" name="Google Shape;685;p44">
            <a:extLst>
              <a:ext uri="{FF2B5EF4-FFF2-40B4-BE49-F238E27FC236}">
                <a16:creationId xmlns:a16="http://schemas.microsoft.com/office/drawing/2014/main" id="{1E7B6D04-92DF-7642-AF5E-1323D63873AA}"/>
              </a:ext>
            </a:extLst>
          </p:cNvPr>
          <p:cNvSpPr txBox="1"/>
          <p:nvPr/>
        </p:nvSpPr>
        <p:spPr>
          <a:xfrm>
            <a:off x="2506564" y="1896954"/>
            <a:ext cx="716635" cy="466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70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71707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15%</a:t>
            </a:r>
            <a:endParaRPr sz="2400" b="1" dirty="0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63" name="Google Shape;308;p39">
            <a:extLst>
              <a:ext uri="{FF2B5EF4-FFF2-40B4-BE49-F238E27FC236}">
                <a16:creationId xmlns:a16="http://schemas.microsoft.com/office/drawing/2014/main" id="{29D09FB1-B2A0-2D46-9EF7-F09F39770003}"/>
              </a:ext>
            </a:extLst>
          </p:cNvPr>
          <p:cNvSpPr txBox="1"/>
          <p:nvPr/>
        </p:nvSpPr>
        <p:spPr>
          <a:xfrm>
            <a:off x="3363105" y="2033988"/>
            <a:ext cx="1182947" cy="849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40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300" dirty="0">
                <a:solidFill>
                  <a:srgbClr val="BBD0CF"/>
                </a:solidFill>
                <a:latin typeface="Oswald"/>
                <a:ea typeface="Oswald"/>
                <a:cs typeface="Oswald"/>
                <a:sym typeface="Oswald"/>
              </a:rPr>
              <a:t>CPN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pt-PT" sz="900" dirty="0">
                <a:solidFill>
                  <a:srgbClr val="525252"/>
                </a:solidFill>
                <a:latin typeface="Roboto Slab"/>
                <a:ea typeface="Roboto Slab"/>
                <a:cs typeface="Roboto Slab"/>
                <a:sym typeface="Roboto Slab"/>
              </a:rPr>
              <a:t>Contrapartida pública nacional do OE (</a:t>
            </a:r>
            <a:r>
              <a:rPr lang="pt-PT" sz="900" dirty="0" err="1">
                <a:solidFill>
                  <a:srgbClr val="525252"/>
                </a:solidFill>
                <a:latin typeface="Roboto Slab"/>
                <a:ea typeface="Roboto Slab"/>
                <a:cs typeface="Roboto Slab"/>
                <a:sym typeface="Roboto Slab"/>
              </a:rPr>
              <a:t>IGeFE</a:t>
            </a:r>
            <a:r>
              <a:rPr lang="pt-PT" sz="900" dirty="0">
                <a:solidFill>
                  <a:srgbClr val="525252"/>
                </a:solidFill>
                <a:latin typeface="Roboto Slab"/>
                <a:ea typeface="Roboto Slab"/>
                <a:cs typeface="Roboto Slab"/>
                <a:sym typeface="Roboto Slab"/>
              </a:rPr>
              <a:t> ou Autarquia)</a:t>
            </a:r>
          </a:p>
        </p:txBody>
      </p:sp>
      <p:sp>
        <p:nvSpPr>
          <p:cNvPr id="64" name="Google Shape;310;p39">
            <a:extLst>
              <a:ext uri="{FF2B5EF4-FFF2-40B4-BE49-F238E27FC236}">
                <a16:creationId xmlns:a16="http://schemas.microsoft.com/office/drawing/2014/main" id="{01AAB404-D112-EC4F-BFAF-7FF281979D65}"/>
              </a:ext>
            </a:extLst>
          </p:cNvPr>
          <p:cNvSpPr txBox="1"/>
          <p:nvPr/>
        </p:nvSpPr>
        <p:spPr>
          <a:xfrm>
            <a:off x="833652" y="3534577"/>
            <a:ext cx="1484698" cy="961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40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300" dirty="0">
                <a:solidFill>
                  <a:srgbClr val="EFD9D1"/>
                </a:solidFill>
                <a:latin typeface="Oswald"/>
                <a:ea typeface="Oswald"/>
                <a:cs typeface="Oswald"/>
                <a:sym typeface="Oswald"/>
              </a:rPr>
              <a:t>PROJETOS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900" dirty="0">
                <a:solidFill>
                  <a:srgbClr val="525252"/>
                </a:solidFill>
                <a:latin typeface="Roboto Slab"/>
                <a:ea typeface="Roboto Slab"/>
                <a:cs typeface="Roboto Slab"/>
                <a:sym typeface="Roboto Slab"/>
              </a:rPr>
              <a:t>Despesas de funcionamento, recursos, material e atividades pedagógicas da oferta formativa, subsídios a formandos, parcerias, mobilidade</a:t>
            </a:r>
          </a:p>
        </p:txBody>
      </p:sp>
      <p:sp>
        <p:nvSpPr>
          <p:cNvPr id="65" name="Google Shape;310;p39">
            <a:extLst>
              <a:ext uri="{FF2B5EF4-FFF2-40B4-BE49-F238E27FC236}">
                <a16:creationId xmlns:a16="http://schemas.microsoft.com/office/drawing/2014/main" id="{C7C83FD9-A4B4-F84B-956C-3D9B3DE3FA9C}"/>
              </a:ext>
            </a:extLst>
          </p:cNvPr>
          <p:cNvSpPr txBox="1"/>
          <p:nvPr/>
        </p:nvSpPr>
        <p:spPr>
          <a:xfrm>
            <a:off x="6848838" y="2106934"/>
            <a:ext cx="1376427" cy="961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40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300" dirty="0">
                <a:solidFill>
                  <a:srgbClr val="EFD9D1"/>
                </a:solidFill>
                <a:latin typeface="Oswald"/>
                <a:ea typeface="Oswald"/>
                <a:cs typeface="Oswald"/>
                <a:sym typeface="Oswald"/>
              </a:rPr>
              <a:t>INVESTIMENTO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pt-PT" sz="900" dirty="0">
                <a:solidFill>
                  <a:srgbClr val="525252"/>
                </a:solidFill>
                <a:latin typeface="Roboto Slab"/>
                <a:ea typeface="Roboto Slab"/>
                <a:cs typeface="Roboto Slab"/>
                <a:sym typeface="Roboto Slab"/>
              </a:rPr>
              <a:t>Despesas de infraestrutura, serviços e equipamento PADDE</a:t>
            </a:r>
          </a:p>
        </p:txBody>
      </p:sp>
      <p:sp>
        <p:nvSpPr>
          <p:cNvPr id="66" name="Google Shape;685;p44">
            <a:extLst>
              <a:ext uri="{FF2B5EF4-FFF2-40B4-BE49-F238E27FC236}">
                <a16:creationId xmlns:a16="http://schemas.microsoft.com/office/drawing/2014/main" id="{7D163F71-B9A3-F842-9DEE-0B38990B4EE6}"/>
              </a:ext>
            </a:extLst>
          </p:cNvPr>
          <p:cNvSpPr txBox="1"/>
          <p:nvPr/>
        </p:nvSpPr>
        <p:spPr>
          <a:xfrm>
            <a:off x="2491323" y="3371746"/>
            <a:ext cx="716635" cy="466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70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71707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40%  50%</a:t>
            </a:r>
            <a:endParaRPr sz="1800" b="1" dirty="0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67" name="Google Shape;685;p44">
            <a:extLst>
              <a:ext uri="{FF2B5EF4-FFF2-40B4-BE49-F238E27FC236}">
                <a16:creationId xmlns:a16="http://schemas.microsoft.com/office/drawing/2014/main" id="{1D34C3B7-A65F-0946-B590-E93235694CD1}"/>
              </a:ext>
            </a:extLst>
          </p:cNvPr>
          <p:cNvSpPr txBox="1"/>
          <p:nvPr/>
        </p:nvSpPr>
        <p:spPr>
          <a:xfrm>
            <a:off x="5722298" y="2005143"/>
            <a:ext cx="716635" cy="466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70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71707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65%</a:t>
            </a:r>
            <a:endParaRPr sz="2400" b="1" dirty="0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68" name="Google Shape;308;p39">
            <a:extLst>
              <a:ext uri="{FF2B5EF4-FFF2-40B4-BE49-F238E27FC236}">
                <a16:creationId xmlns:a16="http://schemas.microsoft.com/office/drawing/2014/main" id="{956FC8AD-7300-3D4F-8AF2-AEB463A5BF71}"/>
              </a:ext>
            </a:extLst>
          </p:cNvPr>
          <p:cNvSpPr txBox="1"/>
          <p:nvPr/>
        </p:nvSpPr>
        <p:spPr>
          <a:xfrm>
            <a:off x="3793496" y="3633137"/>
            <a:ext cx="1422498" cy="849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40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300" dirty="0">
                <a:solidFill>
                  <a:srgbClr val="BBD0CF"/>
                </a:solidFill>
                <a:latin typeface="Oswald"/>
                <a:ea typeface="Oswald"/>
                <a:cs typeface="Oswald"/>
                <a:sym typeface="Oswald"/>
              </a:rPr>
              <a:t>RECURSOS DIGITAIS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pt-PT" sz="900" dirty="0">
                <a:solidFill>
                  <a:srgbClr val="525252"/>
                </a:solidFill>
                <a:latin typeface="Roboto Slab"/>
                <a:ea typeface="Roboto Slab"/>
                <a:cs typeface="Roboto Slab"/>
                <a:sym typeface="Roboto Slab"/>
              </a:rPr>
              <a:t>Abordagem pedagógica, tecnologias e recursos digitais.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pt-PT" sz="900" dirty="0">
                <a:solidFill>
                  <a:srgbClr val="525252"/>
                </a:solidFill>
                <a:latin typeface="Roboto Slab"/>
                <a:ea typeface="Roboto Slab"/>
                <a:cs typeface="Roboto Slab"/>
                <a:sym typeface="Roboto Slab"/>
              </a:rPr>
              <a:t>Formação docentes.</a:t>
            </a:r>
          </a:p>
        </p:txBody>
      </p:sp>
      <p:sp>
        <p:nvSpPr>
          <p:cNvPr id="69" name="Google Shape;685;p44">
            <a:extLst>
              <a:ext uri="{FF2B5EF4-FFF2-40B4-BE49-F238E27FC236}">
                <a16:creationId xmlns:a16="http://schemas.microsoft.com/office/drawing/2014/main" id="{AF7D0A8E-7E69-7647-A15C-AA489F2BF6A5}"/>
              </a:ext>
            </a:extLst>
          </p:cNvPr>
          <p:cNvSpPr txBox="1"/>
          <p:nvPr/>
        </p:nvSpPr>
        <p:spPr>
          <a:xfrm>
            <a:off x="5702057" y="3505851"/>
            <a:ext cx="716635" cy="466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70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71707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20%</a:t>
            </a:r>
            <a:endParaRPr sz="2400" b="1" dirty="0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70" name="Google Shape;345;p39">
            <a:extLst>
              <a:ext uri="{FF2B5EF4-FFF2-40B4-BE49-F238E27FC236}">
                <a16:creationId xmlns:a16="http://schemas.microsoft.com/office/drawing/2014/main" id="{223D1A76-05F2-5744-AAD5-2B0B45A51051}"/>
              </a:ext>
            </a:extLst>
          </p:cNvPr>
          <p:cNvSpPr/>
          <p:nvPr/>
        </p:nvSpPr>
        <p:spPr>
          <a:xfrm rot="12855125">
            <a:off x="5469878" y="2244374"/>
            <a:ext cx="284922" cy="232160"/>
          </a:xfrm>
          <a:custGeom>
            <a:avLst/>
            <a:gdLst/>
            <a:ahLst/>
            <a:cxnLst/>
            <a:rect l="l" t="t" r="r" b="b"/>
            <a:pathLst>
              <a:path w="8264" h="6738" extrusionOk="0">
                <a:moveTo>
                  <a:pt x="631" y="0"/>
                </a:moveTo>
                <a:lnTo>
                  <a:pt x="0" y="1928"/>
                </a:lnTo>
                <a:cubicBezTo>
                  <a:pt x="2663" y="2789"/>
                  <a:pt x="4981" y="4465"/>
                  <a:pt x="6634" y="6737"/>
                </a:cubicBezTo>
                <a:lnTo>
                  <a:pt x="8264" y="5544"/>
                </a:lnTo>
                <a:cubicBezTo>
                  <a:pt x="6370" y="2938"/>
                  <a:pt x="3696" y="999"/>
                  <a:pt x="631" y="0"/>
                </a:cubicBezTo>
                <a:close/>
              </a:path>
            </a:pathLst>
          </a:custGeom>
          <a:solidFill>
            <a:srgbClr val="EFD9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PT" sz="700">
              <a:solidFill>
                <a:srgbClr val="DB3862"/>
              </a:solidFill>
            </a:endParaRPr>
          </a:p>
        </p:txBody>
      </p:sp>
      <p:sp>
        <p:nvSpPr>
          <p:cNvPr id="71" name="Google Shape;331;p39">
            <a:extLst>
              <a:ext uri="{FF2B5EF4-FFF2-40B4-BE49-F238E27FC236}">
                <a16:creationId xmlns:a16="http://schemas.microsoft.com/office/drawing/2014/main" id="{EC38B9B7-B3DC-9D43-88D4-31D162504F48}"/>
              </a:ext>
            </a:extLst>
          </p:cNvPr>
          <p:cNvSpPr/>
          <p:nvPr/>
        </p:nvSpPr>
        <p:spPr>
          <a:xfrm rot="17432797">
            <a:off x="6280568" y="3221831"/>
            <a:ext cx="158157" cy="311323"/>
          </a:xfrm>
          <a:custGeom>
            <a:avLst/>
            <a:gdLst/>
            <a:ahLst/>
            <a:cxnLst/>
            <a:rect l="l" t="t" r="r" b="b"/>
            <a:pathLst>
              <a:path w="4557" h="8976" extrusionOk="0">
                <a:moveTo>
                  <a:pt x="2537" y="1"/>
                </a:moveTo>
                <a:cubicBezTo>
                  <a:pt x="2537" y="2801"/>
                  <a:pt x="1653" y="5533"/>
                  <a:pt x="0" y="7794"/>
                </a:cubicBezTo>
                <a:lnTo>
                  <a:pt x="1630" y="8976"/>
                </a:lnTo>
                <a:cubicBezTo>
                  <a:pt x="3535" y="6371"/>
                  <a:pt x="4557" y="3226"/>
                  <a:pt x="4557" y="1"/>
                </a:cubicBezTo>
                <a:close/>
              </a:path>
            </a:pathLst>
          </a:custGeom>
          <a:solidFill>
            <a:srgbClr val="BBD0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PT"/>
          </a:p>
        </p:txBody>
      </p:sp>
      <p:sp>
        <p:nvSpPr>
          <p:cNvPr id="72" name="Google Shape;330;p39">
            <a:extLst>
              <a:ext uri="{FF2B5EF4-FFF2-40B4-BE49-F238E27FC236}">
                <a16:creationId xmlns:a16="http://schemas.microsoft.com/office/drawing/2014/main" id="{CBFED629-8126-6645-A903-74B9C04ACFD8}"/>
              </a:ext>
            </a:extLst>
          </p:cNvPr>
          <p:cNvSpPr/>
          <p:nvPr/>
        </p:nvSpPr>
        <p:spPr>
          <a:xfrm rot="2453279">
            <a:off x="6369152" y="3499055"/>
            <a:ext cx="286813" cy="233700"/>
          </a:xfrm>
          <a:custGeom>
            <a:avLst/>
            <a:gdLst/>
            <a:ahLst/>
            <a:cxnLst/>
            <a:rect l="l" t="t" r="r" b="b"/>
            <a:pathLst>
              <a:path w="8264" h="6738" extrusionOk="0">
                <a:moveTo>
                  <a:pt x="631" y="0"/>
                </a:moveTo>
                <a:lnTo>
                  <a:pt x="0" y="1928"/>
                </a:lnTo>
                <a:cubicBezTo>
                  <a:pt x="2663" y="2789"/>
                  <a:pt x="4981" y="4465"/>
                  <a:pt x="6634" y="6737"/>
                </a:cubicBezTo>
                <a:lnTo>
                  <a:pt x="8264" y="5544"/>
                </a:lnTo>
                <a:cubicBezTo>
                  <a:pt x="6370" y="2938"/>
                  <a:pt x="3696" y="999"/>
                  <a:pt x="631" y="0"/>
                </a:cubicBezTo>
                <a:close/>
              </a:path>
            </a:pathLst>
          </a:custGeom>
          <a:solidFill>
            <a:srgbClr val="BBD0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PT"/>
          </a:p>
        </p:txBody>
      </p:sp>
      <p:sp>
        <p:nvSpPr>
          <p:cNvPr id="73" name="Google Shape;332;p39">
            <a:extLst>
              <a:ext uri="{FF2B5EF4-FFF2-40B4-BE49-F238E27FC236}">
                <a16:creationId xmlns:a16="http://schemas.microsoft.com/office/drawing/2014/main" id="{8F5434A2-9D6D-1F42-9835-44DAD5B82CCB}"/>
              </a:ext>
            </a:extLst>
          </p:cNvPr>
          <p:cNvSpPr/>
          <p:nvPr/>
        </p:nvSpPr>
        <p:spPr>
          <a:xfrm rot="2328631">
            <a:off x="6411576" y="3739445"/>
            <a:ext cx="158157" cy="311323"/>
          </a:xfrm>
          <a:custGeom>
            <a:avLst/>
            <a:gdLst/>
            <a:ahLst/>
            <a:cxnLst/>
            <a:rect l="l" t="t" r="r" b="b"/>
            <a:pathLst>
              <a:path w="4557" h="8976" extrusionOk="0">
                <a:moveTo>
                  <a:pt x="1630" y="1"/>
                </a:moveTo>
                <a:lnTo>
                  <a:pt x="0" y="1194"/>
                </a:lnTo>
                <a:cubicBezTo>
                  <a:pt x="1653" y="3455"/>
                  <a:pt x="2537" y="6175"/>
                  <a:pt x="2537" y="8976"/>
                </a:cubicBezTo>
                <a:lnTo>
                  <a:pt x="4545" y="8976"/>
                </a:lnTo>
                <a:cubicBezTo>
                  <a:pt x="4557" y="5751"/>
                  <a:pt x="3535" y="2606"/>
                  <a:pt x="1630" y="1"/>
                </a:cubicBezTo>
                <a:close/>
              </a:path>
            </a:pathLst>
          </a:custGeom>
          <a:solidFill>
            <a:srgbClr val="BBD0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PT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4"/>
          <p:cNvSpPr txBox="1">
            <a:spLocks noGrp="1"/>
          </p:cNvSpPr>
          <p:nvPr>
            <p:ph type="title"/>
          </p:nvPr>
        </p:nvSpPr>
        <p:spPr>
          <a:xfrm>
            <a:off x="5490186" y="2060683"/>
            <a:ext cx="2929527" cy="917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/>
              <a:t>FATORES DE </a:t>
            </a:r>
            <a:r>
              <a:rPr lang="en-US" sz="2500" dirty="0">
                <a:solidFill>
                  <a:srgbClr val="DAC1B6"/>
                </a:solidFill>
              </a:rPr>
              <a:t>RISCO </a:t>
            </a:r>
            <a:r>
              <a:rPr lang="en-US" sz="2500" dirty="0"/>
              <a:t> </a:t>
            </a:r>
            <a:endParaRPr sz="2500" dirty="0"/>
          </a:p>
        </p:txBody>
      </p:sp>
      <p:sp>
        <p:nvSpPr>
          <p:cNvPr id="15" name="Google Shape;683;p44">
            <a:extLst>
              <a:ext uri="{FF2B5EF4-FFF2-40B4-BE49-F238E27FC236}">
                <a16:creationId xmlns:a16="http://schemas.microsoft.com/office/drawing/2014/main" id="{E2A4C2BE-1E98-0F4B-9DEF-656A27819F42}"/>
              </a:ext>
            </a:extLst>
          </p:cNvPr>
          <p:cNvSpPr txBox="1"/>
          <p:nvPr/>
        </p:nvSpPr>
        <p:spPr>
          <a:xfrm>
            <a:off x="508000" y="-156167"/>
            <a:ext cx="5702060" cy="5514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025" rIns="0" bIns="0" anchor="t" anchorCtr="0">
            <a:noAutofit/>
          </a:bodyPr>
          <a:lstStyle/>
          <a:p>
            <a:pPr marL="1270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t-PT" sz="1200" dirty="0">
              <a:solidFill>
                <a:srgbClr val="666666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12700" lvl="0"/>
            <a:r>
              <a:rPr lang="pt-PT" sz="1200" dirty="0">
                <a:solidFill>
                  <a:srgbClr val="666666"/>
                </a:solidFill>
                <a:latin typeface="Roboto Slab"/>
                <a:ea typeface="Roboto Slab"/>
                <a:cs typeface="Roboto Slab"/>
                <a:sym typeface="Roboto Slab"/>
              </a:rPr>
              <a:t>A presente abordagem a fatores de risco que potencialmente possam afetar a adequada implementação do PADDE será oportuna mediante a avaliação de significância face ao contexto especifico.</a:t>
            </a:r>
          </a:p>
          <a:p>
            <a:pPr marL="12700" lvl="0"/>
            <a:endParaRPr lang="pt-PT" sz="1200" dirty="0">
              <a:solidFill>
                <a:srgbClr val="666666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184150" lvl="0" indent="-171450">
              <a:buClr>
                <a:srgbClr val="91A08D"/>
              </a:buClr>
              <a:buFont typeface="Tipo de letra do sistema regular"/>
              <a:buChar char="▲"/>
            </a:pPr>
            <a:r>
              <a:rPr lang="pt-PT" sz="1000" dirty="0">
                <a:solidFill>
                  <a:srgbClr val="666666"/>
                </a:solidFill>
                <a:latin typeface="Roboto Slab"/>
                <a:ea typeface="Roboto Slab"/>
                <a:cs typeface="Roboto Slab"/>
                <a:sym typeface="Roboto Slab"/>
              </a:rPr>
              <a:t>Indisponibilidade de recursos humanos, materiais e financeiros para executar o PADDE ao nível das atividades e metas estabelecidas;</a:t>
            </a:r>
          </a:p>
          <a:p>
            <a:pPr marL="184150" lvl="0" indent="-171450">
              <a:buClr>
                <a:srgbClr val="91A08D"/>
              </a:buClr>
              <a:buFont typeface="Tipo de letra do sistema regular"/>
              <a:buChar char="▲"/>
            </a:pPr>
            <a:r>
              <a:rPr lang="pt-PT" sz="1000" dirty="0">
                <a:solidFill>
                  <a:srgbClr val="666666"/>
                </a:solidFill>
                <a:latin typeface="Roboto Slab"/>
                <a:ea typeface="Roboto Slab"/>
                <a:cs typeface="Roboto Slab"/>
                <a:sym typeface="Roboto Slab"/>
              </a:rPr>
              <a:t>Lideranças pedagógicas para a inovação;</a:t>
            </a:r>
          </a:p>
          <a:p>
            <a:pPr marL="184150" indent="-171450">
              <a:buClr>
                <a:srgbClr val="91A08D"/>
              </a:buClr>
              <a:buFont typeface="Tipo de letra do sistema regular"/>
              <a:buChar char="▲"/>
            </a:pPr>
            <a:r>
              <a:rPr lang="pt-PT" sz="1000" dirty="0">
                <a:solidFill>
                  <a:srgbClr val="666666"/>
                </a:solidFill>
                <a:latin typeface="Roboto Slab"/>
                <a:ea typeface="Roboto Slab"/>
                <a:cs typeface="Roboto Slab"/>
                <a:sym typeface="Roboto Slab"/>
              </a:rPr>
              <a:t>Perfil do/a professor/a;</a:t>
            </a:r>
          </a:p>
          <a:p>
            <a:pPr marL="184150" lvl="0" indent="-171450">
              <a:buClr>
                <a:srgbClr val="91A08D"/>
              </a:buClr>
              <a:buFont typeface="Tipo de letra do sistema regular"/>
              <a:buChar char="▲"/>
            </a:pPr>
            <a:r>
              <a:rPr lang="pt-PT" sz="1000" dirty="0">
                <a:solidFill>
                  <a:srgbClr val="666666"/>
                </a:solidFill>
                <a:latin typeface="Roboto Slab"/>
                <a:ea typeface="Roboto Slab"/>
                <a:cs typeface="Roboto Slab"/>
                <a:sym typeface="Roboto Slab"/>
              </a:rPr>
              <a:t>Avaliação das praticas pedagógicas de inovação e digital, resultados de aprendizagem em alinhamento com a ANQEP </a:t>
            </a:r>
          </a:p>
          <a:p>
            <a:pPr marL="184150" lvl="0" indent="-171450">
              <a:buClr>
                <a:srgbClr val="91A08D"/>
              </a:buClr>
              <a:buFont typeface="Tipo de letra do sistema regular"/>
              <a:buChar char="▲"/>
            </a:pPr>
            <a:r>
              <a:rPr lang="pt-PT" sz="1000" dirty="0">
                <a:solidFill>
                  <a:srgbClr val="666666"/>
                </a:solidFill>
                <a:latin typeface="Roboto Slab"/>
                <a:ea typeface="Roboto Slab"/>
                <a:cs typeface="Roboto Slab"/>
                <a:sym typeface="Roboto Slab"/>
              </a:rPr>
              <a:t>Dotação de crédito horário para os grupos de trabalho desenvolverem inovação;</a:t>
            </a:r>
          </a:p>
          <a:p>
            <a:pPr marL="184150" lvl="0" indent="-171450">
              <a:buClr>
                <a:srgbClr val="91A08D"/>
              </a:buClr>
              <a:buFont typeface="Tipo de letra do sistema regular"/>
              <a:buChar char="▲"/>
            </a:pPr>
            <a:r>
              <a:rPr lang="pt-PT" sz="1000" dirty="0">
                <a:solidFill>
                  <a:srgbClr val="666666"/>
                </a:solidFill>
                <a:latin typeface="Roboto Slab"/>
                <a:ea typeface="Roboto Slab"/>
                <a:cs typeface="Roboto Slab"/>
                <a:sym typeface="Roboto Slab"/>
              </a:rPr>
              <a:t>Avaliação do PADDE</a:t>
            </a:r>
          </a:p>
          <a:p>
            <a:pPr marL="184150" lvl="0" indent="-171450">
              <a:buClr>
                <a:srgbClr val="91A08D"/>
              </a:buClr>
              <a:buFont typeface="Tipo de letra do sistema regular"/>
              <a:buChar char="▲"/>
            </a:pPr>
            <a:r>
              <a:rPr lang="pt-PT" sz="1000" dirty="0">
                <a:solidFill>
                  <a:srgbClr val="666666"/>
                </a:solidFill>
                <a:latin typeface="Roboto Slab"/>
                <a:ea typeface="Roboto Slab"/>
                <a:cs typeface="Roboto Slab"/>
                <a:sym typeface="Roboto Slab"/>
              </a:rPr>
              <a:t>Programação orçamental e liquidez atempada;</a:t>
            </a:r>
          </a:p>
          <a:p>
            <a:pPr marL="184150" lvl="0" indent="-171450">
              <a:buClr>
                <a:srgbClr val="91A08D"/>
              </a:buClr>
              <a:buFont typeface="Tipo de letra do sistema regular"/>
              <a:buChar char="▲"/>
            </a:pPr>
            <a:r>
              <a:rPr lang="pt-PT" sz="1000" dirty="0">
                <a:solidFill>
                  <a:srgbClr val="666666"/>
                </a:solidFill>
                <a:latin typeface="Roboto Slab"/>
                <a:ea typeface="Roboto Slab"/>
                <a:cs typeface="Roboto Slab"/>
                <a:sym typeface="Roboto Slab"/>
              </a:rPr>
              <a:t>Definição clara de responsabilidades no âmbito dos processos de descentralização (fonte e acesso a financiamento, responsabilidades de compra e controlo, CCDR, CCP, gestor contrato);</a:t>
            </a:r>
          </a:p>
          <a:p>
            <a:pPr marL="184150" lvl="0" indent="-171450">
              <a:buClr>
                <a:srgbClr val="91A08D"/>
              </a:buClr>
              <a:buFont typeface="Tipo de letra do sistema regular"/>
              <a:buChar char="▲"/>
            </a:pPr>
            <a:r>
              <a:rPr lang="pt-PT" sz="1000" dirty="0">
                <a:solidFill>
                  <a:srgbClr val="666666"/>
                </a:solidFill>
                <a:latin typeface="Roboto Slab"/>
                <a:ea typeface="Roboto Slab"/>
                <a:cs typeface="Roboto Slab"/>
                <a:sym typeface="Roboto Slab"/>
              </a:rPr>
              <a:t>Articulação e continuidade das politicas educativas;</a:t>
            </a:r>
          </a:p>
          <a:p>
            <a:pPr marL="184150" lvl="0" indent="-171450">
              <a:buClr>
                <a:srgbClr val="91A08D"/>
              </a:buClr>
              <a:buFont typeface="Tipo de letra do sistema regular"/>
              <a:buChar char="▲"/>
            </a:pPr>
            <a:r>
              <a:rPr lang="pt-PT" sz="1000" dirty="0">
                <a:solidFill>
                  <a:srgbClr val="666666"/>
                </a:solidFill>
                <a:latin typeface="Roboto Slab"/>
                <a:ea typeface="Roboto Slab"/>
                <a:cs typeface="Roboto Slab"/>
                <a:sym typeface="Roboto Slab"/>
              </a:rPr>
              <a:t>Grau de compromisso dos principais intervenientes no processo de transição, nomeadamente os decisores, os docentes e os alunos (</a:t>
            </a:r>
            <a:r>
              <a:rPr lang="pt-PT" sz="1000" dirty="0" err="1">
                <a:solidFill>
                  <a:srgbClr val="666666"/>
                </a:solidFill>
                <a:latin typeface="Roboto Slab"/>
                <a:ea typeface="Roboto Slab"/>
                <a:cs typeface="Roboto Slab"/>
                <a:sym typeface="Roboto Slab"/>
              </a:rPr>
              <a:t>mentoria</a:t>
            </a:r>
            <a:r>
              <a:rPr lang="pt-PT" sz="1000" dirty="0">
                <a:solidFill>
                  <a:srgbClr val="666666"/>
                </a:solidFill>
                <a:latin typeface="Roboto Slab"/>
                <a:ea typeface="Roboto Slab"/>
                <a:cs typeface="Roboto Slab"/>
                <a:sym typeface="Roboto Slab"/>
              </a:rPr>
              <a:t> digital entre os alunos);</a:t>
            </a:r>
          </a:p>
          <a:p>
            <a:pPr marL="184150" lvl="0" indent="-171450">
              <a:buClr>
                <a:srgbClr val="91A08D"/>
              </a:buClr>
              <a:buFont typeface="Tipo de letra do sistema regular"/>
              <a:buChar char="▲"/>
            </a:pPr>
            <a:r>
              <a:rPr lang="pt-PT" sz="1000" dirty="0">
                <a:solidFill>
                  <a:srgbClr val="666666"/>
                </a:solidFill>
                <a:latin typeface="Roboto Slab"/>
                <a:ea typeface="Roboto Slab"/>
                <a:cs typeface="Roboto Slab"/>
                <a:sym typeface="Roboto Slab"/>
              </a:rPr>
              <a:t>Processo de comunicação, divulgação e disseminação;</a:t>
            </a:r>
          </a:p>
          <a:p>
            <a:pPr marL="184150" indent="-171450">
              <a:buClr>
                <a:srgbClr val="91A08D"/>
              </a:buClr>
              <a:buFont typeface="Tipo de letra do sistema regular"/>
              <a:buChar char="▲"/>
            </a:pPr>
            <a:r>
              <a:rPr lang="pt-PT" sz="1000" dirty="0">
                <a:solidFill>
                  <a:srgbClr val="666666"/>
                </a:solidFill>
                <a:latin typeface="Roboto Slab"/>
                <a:ea typeface="Roboto Slab"/>
                <a:cs typeface="Roboto Slab"/>
                <a:sym typeface="Roboto Slab"/>
              </a:rPr>
              <a:t>Abordagens pedagógicas inovadoras e regime de avaliação (sugestão CNE);</a:t>
            </a:r>
          </a:p>
          <a:p>
            <a:pPr marL="184150" lvl="0" indent="-171450">
              <a:buClr>
                <a:srgbClr val="91A08D"/>
              </a:buClr>
              <a:buFont typeface="Tipo de letra do sistema regular"/>
              <a:buChar char="▲"/>
            </a:pPr>
            <a:r>
              <a:rPr lang="pt-PT" sz="1000" dirty="0">
                <a:solidFill>
                  <a:srgbClr val="666666"/>
                </a:solidFill>
                <a:latin typeface="Roboto Slab"/>
                <a:ea typeface="Roboto Slab"/>
                <a:cs typeface="Roboto Slab"/>
                <a:sym typeface="Roboto Slab"/>
              </a:rPr>
              <a:t>Rede oferta formativa alinhada com as competências requeridas no mercado de trabalho;</a:t>
            </a:r>
          </a:p>
          <a:p>
            <a:pPr marL="184150" lvl="0" indent="-171450">
              <a:buClr>
                <a:srgbClr val="91A08D"/>
              </a:buClr>
              <a:buFont typeface="Tipo de letra do sistema regular"/>
              <a:buChar char="▲"/>
            </a:pPr>
            <a:r>
              <a:rPr lang="pt-PT" sz="1000" dirty="0">
                <a:solidFill>
                  <a:srgbClr val="666666"/>
                </a:solidFill>
                <a:latin typeface="Roboto Slab"/>
                <a:ea typeface="Roboto Slab"/>
                <a:cs typeface="Roboto Slab"/>
                <a:sym typeface="Roboto Slab"/>
              </a:rPr>
              <a:t>Liderança pedagógica e organizacional;</a:t>
            </a:r>
          </a:p>
          <a:p>
            <a:pPr marL="184150" lvl="0" indent="-171450">
              <a:buClr>
                <a:srgbClr val="91A08D"/>
              </a:buClr>
              <a:buFont typeface="Tipo de letra do sistema regular"/>
              <a:buChar char="▲"/>
            </a:pPr>
            <a:r>
              <a:rPr lang="pt-PT" sz="1000" dirty="0">
                <a:solidFill>
                  <a:srgbClr val="666666"/>
                </a:solidFill>
                <a:latin typeface="Roboto Slab"/>
                <a:ea typeface="Roboto Slab"/>
                <a:cs typeface="Roboto Slab"/>
                <a:sym typeface="Roboto Slab"/>
              </a:rPr>
              <a:t>Parcerias para o reforço da componente FCT e mobilidade;</a:t>
            </a:r>
          </a:p>
          <a:p>
            <a:pPr marL="184150" lvl="0" indent="-171450">
              <a:buClr>
                <a:srgbClr val="91A08D"/>
              </a:buClr>
              <a:buFont typeface="Tipo de letra do sistema regular"/>
              <a:buChar char="▲"/>
            </a:pPr>
            <a:r>
              <a:rPr lang="pt-PT" sz="1000" dirty="0">
                <a:solidFill>
                  <a:srgbClr val="666666"/>
                </a:solidFill>
                <a:latin typeface="Roboto Slab"/>
                <a:ea typeface="Roboto Slab"/>
                <a:cs typeface="Roboto Slab"/>
                <a:sym typeface="Roboto Slab"/>
              </a:rPr>
              <a:t>Variação nos valores (preços de mercado) de investimento estimados;</a:t>
            </a:r>
          </a:p>
          <a:p>
            <a:pPr marL="184150" lvl="0" indent="-171450">
              <a:buClr>
                <a:srgbClr val="91A08D"/>
              </a:buClr>
              <a:buFont typeface="Tipo de letra do sistema regular"/>
              <a:buChar char="▲"/>
            </a:pPr>
            <a:r>
              <a:rPr lang="pt-PT" sz="1000" dirty="0">
                <a:solidFill>
                  <a:srgbClr val="666666"/>
                </a:solidFill>
                <a:latin typeface="Roboto Slab"/>
                <a:ea typeface="Roboto Slab"/>
                <a:cs typeface="Roboto Slab"/>
                <a:sym typeface="Roboto Slab"/>
              </a:rPr>
              <a:t>Serviço de assistência e manutenção para alunos, docentes e escola;</a:t>
            </a:r>
          </a:p>
          <a:p>
            <a:pPr marL="184150" lvl="0" indent="-171450">
              <a:buClr>
                <a:srgbClr val="91A08D"/>
              </a:buClr>
              <a:buFont typeface="Tipo de letra do sistema regular"/>
              <a:buChar char="▲"/>
            </a:pPr>
            <a:r>
              <a:rPr lang="pt-PT" sz="1000" dirty="0">
                <a:solidFill>
                  <a:srgbClr val="666666"/>
                </a:solidFill>
                <a:latin typeface="Roboto Slab"/>
                <a:ea typeface="Roboto Slab"/>
                <a:cs typeface="Roboto Slab"/>
                <a:sym typeface="Roboto Slab"/>
              </a:rPr>
              <a:t>Conetividade e funcionalidade dos equipamentos;</a:t>
            </a:r>
          </a:p>
          <a:p>
            <a:pPr marL="184150" lvl="0" indent="-171450">
              <a:buClr>
                <a:srgbClr val="91A08D"/>
              </a:buClr>
              <a:buFont typeface="Tipo de letra do sistema regular"/>
              <a:buChar char="▲"/>
            </a:pPr>
            <a:r>
              <a:rPr lang="pt-PT" sz="1000" dirty="0">
                <a:solidFill>
                  <a:srgbClr val="666666"/>
                </a:solidFill>
                <a:latin typeface="Roboto Slab"/>
                <a:ea typeface="Roboto Slab"/>
                <a:cs typeface="Roboto Slab"/>
                <a:sym typeface="Roboto Slab"/>
              </a:rPr>
              <a:t>Modelo de gestão e governação;</a:t>
            </a:r>
          </a:p>
          <a:p>
            <a:pPr marL="184150" lvl="0" indent="-171450">
              <a:buClr>
                <a:srgbClr val="91A08D"/>
              </a:buClr>
              <a:buFont typeface="Tipo de letra do sistema regular"/>
              <a:buChar char="▲"/>
            </a:pPr>
            <a:r>
              <a:rPr lang="pt-PT" sz="1000" dirty="0">
                <a:solidFill>
                  <a:srgbClr val="666666"/>
                </a:solidFill>
                <a:latin typeface="Roboto Slab"/>
                <a:ea typeface="Roboto Slab"/>
                <a:cs typeface="Roboto Slab"/>
                <a:sym typeface="Roboto Slab"/>
              </a:rPr>
              <a:t>Avaliação da aquisição de “novas” competências;</a:t>
            </a:r>
          </a:p>
          <a:p>
            <a:pPr marL="184150" lvl="0" indent="-171450">
              <a:buClr>
                <a:srgbClr val="91A08D"/>
              </a:buClr>
              <a:buFont typeface="Tipo de letra do sistema regular"/>
              <a:buChar char="▲"/>
            </a:pPr>
            <a:r>
              <a:rPr lang="pt-PT" sz="1000" dirty="0">
                <a:solidFill>
                  <a:srgbClr val="666666"/>
                </a:solidFill>
                <a:latin typeface="Roboto Slab"/>
                <a:ea typeface="Roboto Slab"/>
                <a:cs typeface="Roboto Slab"/>
                <a:sym typeface="Roboto Slab"/>
              </a:rPr>
              <a:t>Ameaças à segurança e privacidade;</a:t>
            </a:r>
          </a:p>
          <a:p>
            <a:pPr marL="184150" lvl="0" indent="-171450">
              <a:buClr>
                <a:srgbClr val="91A08D"/>
              </a:buClr>
              <a:buFont typeface="Tipo de letra do sistema regular"/>
              <a:buChar char="▲"/>
            </a:pPr>
            <a:r>
              <a:rPr lang="pt-PT" sz="1000" dirty="0">
                <a:solidFill>
                  <a:srgbClr val="666666"/>
                </a:solidFill>
                <a:latin typeface="Roboto Slab"/>
                <a:ea typeface="Roboto Slab"/>
                <a:cs typeface="Roboto Slab"/>
                <a:sym typeface="Roboto Slab"/>
              </a:rPr>
              <a:t>Transição verde, auditorias eficiência energética, </a:t>
            </a:r>
            <a:r>
              <a:rPr lang="pt-PT" sz="1000" dirty="0" err="1">
                <a:solidFill>
                  <a:srgbClr val="666666"/>
                </a:solidFill>
                <a:latin typeface="Roboto Slab"/>
                <a:ea typeface="Roboto Slab"/>
                <a:cs typeface="Roboto Slab"/>
                <a:sym typeface="Roboto Slab"/>
              </a:rPr>
              <a:t>biocantinas</a:t>
            </a:r>
            <a:r>
              <a:rPr lang="pt-PT" sz="1000" dirty="0">
                <a:solidFill>
                  <a:srgbClr val="666666"/>
                </a:solidFill>
                <a:latin typeface="Roboto Slab"/>
                <a:ea typeface="Roboto Slab"/>
                <a:cs typeface="Roboto Slab"/>
                <a:sym typeface="Roboto Slab"/>
              </a:rPr>
              <a:t>;</a:t>
            </a:r>
          </a:p>
          <a:p>
            <a:pPr marL="184150" lvl="0" indent="-171450">
              <a:buClr>
                <a:srgbClr val="91A08D"/>
              </a:buClr>
              <a:buFont typeface="Tipo de letra do sistema regular"/>
              <a:buChar char="▲"/>
            </a:pPr>
            <a:r>
              <a:rPr lang="pt-PT" sz="1000" dirty="0">
                <a:solidFill>
                  <a:srgbClr val="666666"/>
                </a:solidFill>
                <a:latin typeface="Roboto Slab"/>
                <a:ea typeface="Roboto Slab"/>
                <a:cs typeface="Roboto Slab"/>
                <a:sym typeface="Roboto Slab"/>
              </a:rPr>
              <a:t>Consórcios de escolas</a:t>
            </a:r>
          </a:p>
          <a:p>
            <a:pPr marL="184150" lvl="0" indent="-171450">
              <a:buClr>
                <a:srgbClr val="91A08D"/>
              </a:buClr>
              <a:buFont typeface="Tipo de letra do sistema regular"/>
              <a:buChar char="▲"/>
            </a:pPr>
            <a:r>
              <a:rPr lang="pt-PT" sz="1000" dirty="0">
                <a:solidFill>
                  <a:srgbClr val="666666"/>
                </a:solidFill>
                <a:latin typeface="Roboto Slab"/>
                <a:ea typeface="Roboto Slab"/>
                <a:cs typeface="Roboto Slab"/>
                <a:sym typeface="Roboto Slab"/>
              </a:rPr>
              <a:t>Formação digital do pessoal não docente e educadores</a:t>
            </a:r>
          </a:p>
          <a:p>
            <a:pPr marL="184150" lvl="0" indent="-171450">
              <a:buClr>
                <a:srgbClr val="91A08D"/>
              </a:buClr>
              <a:buFont typeface="Tipo de letra do sistema regular"/>
              <a:buChar char="▲"/>
            </a:pPr>
            <a:endParaRPr lang="pt-PT" sz="1000" dirty="0">
              <a:solidFill>
                <a:srgbClr val="666666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12700" lvl="0"/>
            <a:endParaRPr lang="pt-PT" sz="1000" dirty="0">
              <a:solidFill>
                <a:srgbClr val="666666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12700" lvl="0"/>
            <a:endParaRPr lang="pt-PT" sz="1200" dirty="0">
              <a:solidFill>
                <a:srgbClr val="666666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12700" lvl="0"/>
            <a:endParaRPr lang="pt-PT" sz="900" b="1" dirty="0">
              <a:solidFill>
                <a:srgbClr val="666666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1026" name="Picture 2" descr="O índice de risco de incêndio florestal - RCM, disponibilizado diariamente  pelo IPMA resulta da combinação de dois índices: o índice meteorológico de  perigo de incêndio florestal, FWI e o índice de risco conjuntural. Índice  meteorológico de perigo de ...">
            <a:extLst>
              <a:ext uri="{FF2B5EF4-FFF2-40B4-BE49-F238E27FC236}">
                <a16:creationId xmlns:a16="http://schemas.microsoft.com/office/drawing/2014/main" id="{E7A86A48-D9AC-374F-B0AC-B08EE8720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059" y="1596292"/>
            <a:ext cx="1456768" cy="72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DD9BCAA7-12CF-824A-B36A-F53E6925AE89}"/>
              </a:ext>
            </a:extLst>
          </p:cNvPr>
          <p:cNvSpPr/>
          <p:nvPr/>
        </p:nvSpPr>
        <p:spPr>
          <a:xfrm>
            <a:off x="5619437" y="3250322"/>
            <a:ext cx="3289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4150" lvl="0" indent="-171450">
              <a:buClr>
                <a:srgbClr val="91A08D"/>
              </a:buClr>
              <a:buFont typeface="Tipo de letra do sistema regular"/>
              <a:buChar char="▲"/>
            </a:pPr>
            <a:r>
              <a:rPr lang="pt-PT" dirty="0">
                <a:solidFill>
                  <a:srgbClr val="666666"/>
                </a:solidFill>
                <a:latin typeface="Roboto Slab"/>
                <a:ea typeface="Roboto Slab"/>
                <a:cs typeface="Roboto Slab"/>
                <a:sym typeface="Roboto Slab"/>
              </a:rPr>
              <a:t>Recuperação das aprendizagens – programa mais (OPE 1€/aluno)</a:t>
            </a:r>
          </a:p>
        </p:txBody>
      </p:sp>
    </p:spTree>
    <p:extLst>
      <p:ext uri="{BB962C8B-B14F-4D97-AF65-F5344CB8AC3E}">
        <p14:creationId xmlns:p14="http://schemas.microsoft.com/office/powerpoint/2010/main" val="38339944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45"/>
          <p:cNvSpPr txBox="1">
            <a:spLocks noGrp="1"/>
          </p:cNvSpPr>
          <p:nvPr>
            <p:ph type="title"/>
          </p:nvPr>
        </p:nvSpPr>
        <p:spPr>
          <a:xfrm>
            <a:off x="1587750" y="1610796"/>
            <a:ext cx="5968500" cy="1113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BIBLIOGRAFIA</a:t>
            </a:r>
            <a:endParaRPr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54"/>
          <p:cNvSpPr txBox="1">
            <a:spLocks noGrp="1"/>
          </p:cNvSpPr>
          <p:nvPr>
            <p:ph type="body" idx="4294967295"/>
          </p:nvPr>
        </p:nvSpPr>
        <p:spPr>
          <a:xfrm>
            <a:off x="469132" y="629151"/>
            <a:ext cx="4080008" cy="409099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pt-PT" sz="550" dirty="0"/>
              <a:t>1. DGE, Março 2021, Plano Ação para o Desenvolvimento Digital da Escola - </a:t>
            </a:r>
            <a:r>
              <a:rPr lang="pt-PT" sz="550" u="sng" dirty="0">
                <a:hlinkClick r:id="rId3"/>
              </a:rPr>
              <a:t>https://youtu.be/1LaL9LR9xVs</a:t>
            </a:r>
            <a:r>
              <a:rPr lang="pt-PT" sz="550" u="sng" dirty="0"/>
              <a:t> e </a:t>
            </a:r>
            <a:r>
              <a:rPr lang="pt-PT" sz="550" u="sng" dirty="0" err="1"/>
              <a:t>https</a:t>
            </a:r>
            <a:r>
              <a:rPr lang="pt-PT" sz="550" u="sng" dirty="0"/>
              <a:t>://</a:t>
            </a:r>
            <a:r>
              <a:rPr lang="pt-PT" sz="550" u="sng" dirty="0" err="1"/>
              <a:t>www.dge.mec.pt</a:t>
            </a:r>
            <a:r>
              <a:rPr lang="pt-PT" sz="550" u="sng" dirty="0"/>
              <a:t>/</a:t>
            </a:r>
            <a:r>
              <a:rPr lang="pt-PT" sz="550" u="sng" dirty="0" err="1"/>
              <a:t>pcdd</a:t>
            </a:r>
            <a:r>
              <a:rPr lang="pt-PT" sz="550" u="sng" dirty="0"/>
              <a:t>/</a:t>
            </a:r>
            <a:r>
              <a:rPr lang="pt-PT" sz="550" u="sng" dirty="0" err="1"/>
              <a:t>pdde.html</a:t>
            </a:r>
            <a:endParaRPr lang="pt-PT" sz="550" dirty="0"/>
          </a:p>
          <a:p>
            <a:r>
              <a:rPr lang="en-US" sz="550" dirty="0"/>
              <a:t>2. European Commission, Digital Education Action Plan 2021-2027, Resetting education and training for the digital age - </a:t>
            </a:r>
            <a:r>
              <a:rPr lang="en-US" sz="550" u="sng" dirty="0">
                <a:hlinkClick r:id="rId4"/>
              </a:rPr>
              <a:t>https://ec.europa.eu/education/education-in-the-eu/digital-education-action-plan_en</a:t>
            </a:r>
            <a:endParaRPr lang="pt-PT" sz="550" dirty="0"/>
          </a:p>
          <a:p>
            <a:r>
              <a:rPr lang="en-US" sz="550" dirty="0"/>
              <a:t>3. European Commission, Achieving the European Educational Area by 2025, September 2020 - </a:t>
            </a:r>
            <a:r>
              <a:rPr lang="en-US" sz="550" u="sng" dirty="0">
                <a:hlinkClick r:id="rId5"/>
              </a:rPr>
              <a:t>https://audiovisual.ec.europa.eu/en/video/I-200603?&amp;lg=EN</a:t>
            </a:r>
            <a:endParaRPr lang="pt-PT" sz="550" dirty="0"/>
          </a:p>
          <a:p>
            <a:r>
              <a:rPr lang="en-US" sz="550" u="sng" dirty="0">
                <a:hlinkClick r:id="rId6"/>
              </a:rPr>
              <a:t>https://ec.europa.eu/education/education-in-the-eu/european-education-area_pt</a:t>
            </a:r>
            <a:endParaRPr lang="pt-PT" sz="550" dirty="0"/>
          </a:p>
          <a:p>
            <a:r>
              <a:rPr lang="pt-PT" sz="550" dirty="0"/>
              <a:t>4. RECOMENDAÇÃO DO CONSELHO de 24 de novembro de 2020 sobre o ensino e a formação profissionais (EFP) em prol da competitividade sustentável, da justiça social e da resiliência (2020/C 417/01)</a:t>
            </a:r>
          </a:p>
          <a:p>
            <a:r>
              <a:rPr lang="pt-PT" sz="550" dirty="0"/>
              <a:t>5. Resolução do Conselho de Ministros n.º 30/2020 - Plano de Ação para a Transição Digital  - </a:t>
            </a:r>
            <a:r>
              <a:rPr lang="pt-PT" sz="550" dirty="0">
                <a:hlinkClick r:id="rId7"/>
              </a:rPr>
              <a:t>https://www.portugal.gov.pt/gc22/portugal-digital/plano-de-acao-para-a-transicao-digital-pdf.aspx</a:t>
            </a:r>
            <a:r>
              <a:rPr lang="pt-PT" sz="550" dirty="0"/>
              <a:t> </a:t>
            </a:r>
          </a:p>
          <a:p>
            <a:r>
              <a:rPr lang="pt-PT" sz="550" dirty="0"/>
              <a:t>6. Decreto-Lei nº 21/2019 de 30 de janeiro que concretiza o quadro de transferência de competências para os órgãos municipais e para as entidades intermunicipais no domínio da educação</a:t>
            </a:r>
          </a:p>
          <a:p>
            <a:r>
              <a:rPr lang="pt-PT" sz="550" dirty="0"/>
              <a:t>7. O que é o Quadro Financeiro Plurianual? </a:t>
            </a:r>
            <a:r>
              <a:rPr lang="pt-PT" sz="550" u="sng" dirty="0">
                <a:hlinkClick r:id="rId8"/>
              </a:rPr>
              <a:t>https://www.europarl.europa.eu/news/pt/headlines/eu-affairs/20200924STO87805/o-que-e-o-quadro-financeiro-plurianual</a:t>
            </a:r>
            <a:endParaRPr lang="pt-PT" sz="550" dirty="0"/>
          </a:p>
          <a:p>
            <a:r>
              <a:rPr lang="pt-PT" sz="550" dirty="0"/>
              <a:t>8. </a:t>
            </a:r>
            <a:r>
              <a:rPr lang="pt-PT" sz="550" u="sng" dirty="0">
                <a:hlinkClick r:id="rId9"/>
              </a:rPr>
              <a:t>https://www.dge.mec.pt/objetivos-de-desenvolvimento-sustentavel-ods</a:t>
            </a:r>
            <a:r>
              <a:rPr lang="pt-PT" sz="550" dirty="0"/>
              <a:t> e </a:t>
            </a:r>
            <a:r>
              <a:rPr lang="pt-PT" sz="550" u="sng" dirty="0">
                <a:hlinkClick r:id="rId10"/>
              </a:rPr>
              <a:t>https://www.eesc.europa.eu/en/news-media/news/sustainable-europe-must-leave-no-one-behind</a:t>
            </a:r>
            <a:endParaRPr lang="pt-PT" sz="550" dirty="0"/>
          </a:p>
          <a:p>
            <a:r>
              <a:rPr lang="pt-PT" sz="550" dirty="0"/>
              <a:t>9. CAF – Estrutura Comum de Autoavaliação para a Educação, manual e instrumentos publicados pela DGAEP</a:t>
            </a:r>
          </a:p>
          <a:p>
            <a:r>
              <a:rPr lang="pt-PT" sz="550" u="sng" dirty="0">
                <a:hlinkClick r:id="rId11"/>
              </a:rPr>
              <a:t>https://www.caf.dgaep.gov.pt/index.cfm?OBJID=1b6b188e-4133-42b2-bee4-1946b1482ede</a:t>
            </a:r>
            <a:endParaRPr lang="pt-PT" sz="550" dirty="0"/>
          </a:p>
          <a:p>
            <a:r>
              <a:rPr lang="pt-PT" sz="550" dirty="0"/>
              <a:t>10. EQAVET - Garantia da Qualidade na Educação e Formação Profissional, processo de alinhamento e instrumentos publicados pela ANQEP</a:t>
            </a:r>
          </a:p>
          <a:p>
            <a:r>
              <a:rPr lang="pt-PT" sz="550" dirty="0"/>
              <a:t> </a:t>
            </a:r>
            <a:r>
              <a:rPr lang="pt-PT" sz="550" u="sng" dirty="0">
                <a:hlinkClick r:id="rId12"/>
              </a:rPr>
              <a:t>http://www.qualidade.anqep.gov.pt/documentacao.asp</a:t>
            </a:r>
            <a:endParaRPr lang="pt-PT" sz="550" dirty="0"/>
          </a:p>
          <a:p>
            <a:r>
              <a:rPr lang="pt-PT" sz="550" dirty="0"/>
              <a:t>11. </a:t>
            </a:r>
            <a:r>
              <a:rPr lang="pt-PT" sz="550" dirty="0" err="1"/>
              <a:t>INCoDe</a:t>
            </a:r>
            <a:r>
              <a:rPr lang="pt-PT" sz="550" dirty="0"/>
              <a:t> 2030 – politica pública para o reforço de competências digitais  </a:t>
            </a:r>
            <a:r>
              <a:rPr lang="pt-PT" sz="550" u="sng" dirty="0">
                <a:hlinkClick r:id="rId13"/>
              </a:rPr>
              <a:t>https://www.incode2030.gov.pt/atividades/educacao</a:t>
            </a:r>
            <a:endParaRPr lang="pt-PT" sz="550" dirty="0"/>
          </a:p>
          <a:p>
            <a:r>
              <a:rPr lang="pt-PT" sz="550" dirty="0"/>
              <a:t>12. Perfil dos Alunos à Saída da Escolaridade Obrigatória, homologado pelo Despacho n.º 6478/2017, 26 de julho</a:t>
            </a:r>
          </a:p>
          <a:p>
            <a:r>
              <a:rPr lang="pt-PT" sz="550" u="sng" dirty="0">
                <a:hlinkClick r:id="rId14"/>
              </a:rPr>
              <a:t>https://dge.mec.pt/sites/default/files/Curriculo/Projeto_Autonomia_e_Flexibilidade/perfil_dos_alunos.pdf</a:t>
            </a:r>
            <a:endParaRPr lang="pt-PT" sz="550" dirty="0"/>
          </a:p>
          <a:p>
            <a:r>
              <a:rPr lang="pt-PT" sz="550" dirty="0"/>
              <a:t>13. O novo Bauhaus europeu é uma iniciativa criativa e interdisciplinar que proporciona um espaço de encontro para conceber futuros modos de vida</a:t>
            </a:r>
          </a:p>
          <a:p>
            <a:r>
              <a:rPr lang="pt-PT" sz="550" u="sng" dirty="0">
                <a:hlinkClick r:id="rId15"/>
              </a:rPr>
              <a:t>https://europa.eu/new-european-bauhaus/index_pt</a:t>
            </a:r>
            <a:endParaRPr lang="pt-PT" sz="550" dirty="0"/>
          </a:p>
          <a:p>
            <a:r>
              <a:rPr lang="en-US" sz="550" dirty="0"/>
              <a:t>14. </a:t>
            </a:r>
            <a:r>
              <a:rPr lang="en-US" sz="550" dirty="0" err="1"/>
              <a:t>Kampylis</a:t>
            </a:r>
            <a:r>
              <a:rPr lang="en-US" sz="550" dirty="0"/>
              <a:t>, P., Punie, Y. &amp; Devine, J. (2015); Promoting Effective Digital-Age Learning - A European Framework for Digitally-Competent Educational </a:t>
            </a:r>
            <a:r>
              <a:rPr lang="en-US" sz="550" dirty="0" err="1"/>
              <a:t>Organisations</a:t>
            </a:r>
            <a:r>
              <a:rPr lang="en-US" sz="550" dirty="0"/>
              <a:t>; EUR 27599 EN; doi:10.2791/54070</a:t>
            </a:r>
            <a:endParaRPr lang="pt-PT" sz="550" dirty="0"/>
          </a:p>
          <a:p>
            <a:r>
              <a:rPr lang="en-US" sz="550" dirty="0"/>
              <a:t>15. Research, Society and Development, v. 9, n. 4, e172943062, 2020</a:t>
            </a:r>
            <a:r>
              <a:rPr lang="pt-PT" sz="550" dirty="0"/>
              <a:t>  </a:t>
            </a:r>
            <a:r>
              <a:rPr lang="en-US" sz="550" dirty="0"/>
              <a:t>(CC BY 4.0) | ISSN 2525-3409 | DOI: http://</a:t>
            </a:r>
            <a:r>
              <a:rPr lang="en-US" sz="550" dirty="0" err="1"/>
              <a:t>dx.doi.org</a:t>
            </a:r>
            <a:r>
              <a:rPr lang="en-US" sz="550" dirty="0"/>
              <a:t>/10.33448/rsd-v9i4.3062</a:t>
            </a:r>
            <a:endParaRPr lang="pt-PT" sz="550" dirty="0"/>
          </a:p>
          <a:p>
            <a:r>
              <a:rPr lang="pt-PT" sz="550" dirty="0"/>
              <a:t>Apresentação crítica do Quadro Europeu de Competência Digital (</a:t>
            </a:r>
            <a:r>
              <a:rPr lang="pt-PT" sz="550" dirty="0" err="1"/>
              <a:t>DigComp</a:t>
            </a:r>
            <a:r>
              <a:rPr lang="pt-PT" sz="550" dirty="0"/>
              <a:t>) e modelos relacionados</a:t>
            </a:r>
          </a:p>
          <a:p>
            <a:r>
              <a:rPr lang="pt-PT" sz="550" dirty="0"/>
              <a:t>16. Lucas, M., &amp; Moreira, A. (2018). </a:t>
            </a:r>
            <a:r>
              <a:rPr lang="pt-PT" sz="550" dirty="0" err="1"/>
              <a:t>DigCompEdu</a:t>
            </a:r>
            <a:r>
              <a:rPr lang="pt-PT" sz="550" dirty="0"/>
              <a:t>: quadro europeu de competência digital para educadores. Aveiro: UA </a:t>
            </a:r>
            <a:r>
              <a:rPr lang="pt-PT" sz="550" u="sng" dirty="0">
                <a:hlinkClick r:id="rId16"/>
              </a:rPr>
              <a:t>https://area.dge.mec.pt/download/DigCompEdu_2018.pdf</a:t>
            </a:r>
            <a:endParaRPr lang="pt-PT" sz="550" dirty="0"/>
          </a:p>
          <a:p>
            <a:r>
              <a:rPr lang="pt-PT" sz="550" dirty="0"/>
              <a:t>17. Lucas, M., &amp; Moreira, A. (2017). </a:t>
            </a:r>
            <a:r>
              <a:rPr lang="pt-PT" sz="550" dirty="0" err="1"/>
              <a:t>DigComp</a:t>
            </a:r>
            <a:r>
              <a:rPr lang="pt-PT" sz="550" dirty="0"/>
              <a:t> 2.1: quadro europeu de competência digital para cidadãos: com oito níveis de proficiência e exemplos de uso. </a:t>
            </a:r>
            <a:r>
              <a:rPr lang="en-US" sz="550" dirty="0"/>
              <a:t>Aveiro: UA</a:t>
            </a:r>
            <a:r>
              <a:rPr lang="pt-PT" sz="550" dirty="0"/>
              <a:t> </a:t>
            </a:r>
            <a:r>
              <a:rPr lang="en-US" sz="550" u="sng" dirty="0">
                <a:hlinkClick r:id="rId17"/>
              </a:rPr>
              <a:t>https://ria.ua.pt/handle/10773/21079</a:t>
            </a:r>
            <a:endParaRPr lang="pt-PT" sz="550" dirty="0"/>
          </a:p>
          <a:p>
            <a:r>
              <a:rPr lang="en-US" sz="550" dirty="0"/>
              <a:t>18. </a:t>
            </a:r>
            <a:r>
              <a:rPr lang="en-US" sz="550" dirty="0" err="1"/>
              <a:t>MyDigiSkills</a:t>
            </a:r>
            <a:r>
              <a:rPr lang="en-US" sz="550" dirty="0"/>
              <a:t> helps you to better understand your level of digital skills based on knowledge, skills and attitude </a:t>
            </a:r>
            <a:r>
              <a:rPr lang="en-US" sz="550" u="sng" dirty="0">
                <a:hlinkClick r:id="rId18"/>
              </a:rPr>
              <a:t>https://mydigiskills.eu/</a:t>
            </a:r>
            <a:endParaRPr lang="en-US" sz="550" u="sng" dirty="0"/>
          </a:p>
          <a:p>
            <a:r>
              <a:rPr lang="en-US" sz="550" dirty="0"/>
              <a:t>19. Dias-Trindade, Sara &amp; Moreira, J. António &amp; Jardim, Jacinto. (2020). ENTRECOMP: Quadro de </a:t>
            </a:r>
            <a:r>
              <a:rPr lang="en-US" sz="550" dirty="0" err="1"/>
              <a:t>Referência</a:t>
            </a:r>
            <a:r>
              <a:rPr lang="en-US" sz="550" dirty="0"/>
              <a:t> das </a:t>
            </a:r>
            <a:r>
              <a:rPr lang="en-US" sz="550" dirty="0" err="1"/>
              <a:t>Competências</a:t>
            </a:r>
            <a:r>
              <a:rPr lang="en-US" sz="550" dirty="0"/>
              <a:t> para o </a:t>
            </a:r>
            <a:r>
              <a:rPr lang="en-US" sz="550" dirty="0" err="1"/>
              <a:t>Empreendedorismo</a:t>
            </a:r>
            <a:r>
              <a:rPr lang="en-US" sz="550" dirty="0"/>
              <a:t> (</a:t>
            </a:r>
            <a:r>
              <a:rPr lang="en-US" sz="550" dirty="0" err="1"/>
              <a:t>tradução</a:t>
            </a:r>
            <a:r>
              <a:rPr lang="en-US" sz="550" dirty="0"/>
              <a:t> para </a:t>
            </a:r>
            <a:r>
              <a:rPr lang="en-US" sz="550" dirty="0" err="1"/>
              <a:t>português</a:t>
            </a:r>
            <a:r>
              <a:rPr lang="en-US" sz="550" dirty="0"/>
              <a:t>) </a:t>
            </a:r>
            <a:r>
              <a:rPr lang="en-US" sz="550" dirty="0" err="1"/>
              <a:t>pelo</a:t>
            </a:r>
            <a:r>
              <a:rPr lang="en-US" sz="550" dirty="0"/>
              <a:t> Joint Research Centre da </a:t>
            </a:r>
            <a:r>
              <a:rPr lang="en-US" sz="550" dirty="0" err="1"/>
              <a:t>Comissão</a:t>
            </a:r>
            <a:r>
              <a:rPr lang="en-US" sz="550" dirty="0"/>
              <a:t> </a:t>
            </a:r>
            <a:r>
              <a:rPr lang="en-US" sz="550" dirty="0" err="1"/>
              <a:t>Europeia</a:t>
            </a:r>
            <a:r>
              <a:rPr lang="en-US" sz="550" dirty="0"/>
              <a:t> – ©</a:t>
            </a:r>
            <a:r>
              <a:rPr lang="en-US" sz="550" dirty="0" err="1"/>
              <a:t>União</a:t>
            </a:r>
            <a:r>
              <a:rPr lang="en-US" sz="550" dirty="0"/>
              <a:t> </a:t>
            </a:r>
            <a:r>
              <a:rPr lang="en-US" sz="550" dirty="0" err="1"/>
              <a:t>Europeia</a:t>
            </a:r>
            <a:r>
              <a:rPr lang="en-US" sz="550" dirty="0"/>
              <a:t>, 2016.</a:t>
            </a:r>
          </a:p>
          <a:p>
            <a:r>
              <a:rPr lang="en-US" sz="550" u="sng" dirty="0">
                <a:hlinkClick r:id="rId19"/>
              </a:rPr>
              <a:t>https://www.researchgate.net/publication/341618015_ENTRECOMP_Quadro_de_Referencia_das_Competencias_para_o_Empreendedorismo_traducao_para_portugues_Originalmente_publicado_em_ingles_como_EntreComp_The_Entrepreneurship_Competence_Framework_Autores_Margh</a:t>
            </a:r>
            <a:endParaRPr lang="en-US" sz="550" dirty="0"/>
          </a:p>
          <a:p>
            <a:endParaRPr lang="en-US" sz="550" dirty="0"/>
          </a:p>
          <a:p>
            <a:endParaRPr lang="pt-PT" sz="550" dirty="0"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550" dirty="0"/>
              <a:t>.</a:t>
            </a:r>
            <a:endParaRPr sz="550" dirty="0"/>
          </a:p>
        </p:txBody>
      </p:sp>
      <p:sp>
        <p:nvSpPr>
          <p:cNvPr id="842" name="Google Shape;842;p54"/>
          <p:cNvSpPr txBox="1">
            <a:spLocks noGrp="1"/>
          </p:cNvSpPr>
          <p:nvPr>
            <p:ph type="title"/>
          </p:nvPr>
        </p:nvSpPr>
        <p:spPr>
          <a:xfrm>
            <a:off x="7274827" y="0"/>
            <a:ext cx="1606500" cy="537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DAC1B6"/>
                </a:solidFill>
              </a:rPr>
              <a:t>BIBLIOGRAFIA</a:t>
            </a:r>
            <a:endParaRPr dirty="0">
              <a:solidFill>
                <a:srgbClr val="DAC1B6"/>
              </a:solidFill>
            </a:endParaRPr>
          </a:p>
        </p:txBody>
      </p:sp>
      <p:sp>
        <p:nvSpPr>
          <p:cNvPr id="4" name="Google Shape;841;p54">
            <a:extLst>
              <a:ext uri="{FF2B5EF4-FFF2-40B4-BE49-F238E27FC236}">
                <a16:creationId xmlns:a16="http://schemas.microsoft.com/office/drawing/2014/main" id="{2ADD10F8-3126-D743-B300-08D7720F93F1}"/>
              </a:ext>
            </a:extLst>
          </p:cNvPr>
          <p:cNvSpPr txBox="1">
            <a:spLocks/>
          </p:cNvSpPr>
          <p:nvPr/>
        </p:nvSpPr>
        <p:spPr>
          <a:xfrm>
            <a:off x="4389120" y="606195"/>
            <a:ext cx="4171448" cy="409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300"/>
              <a:buFont typeface="Roboto Slab Regular"/>
              <a:buNone/>
              <a:defRPr sz="1300" b="0" i="0" u="none" strike="noStrike" cap="none">
                <a:solidFill>
                  <a:srgbClr val="52525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300"/>
              <a:buFont typeface="Roboto Slab Regular"/>
              <a:buNone/>
              <a:defRPr sz="1300" b="0" i="0" u="none" strike="noStrike" cap="none">
                <a:solidFill>
                  <a:srgbClr val="52525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300"/>
              <a:buFont typeface="Roboto Slab Regular"/>
              <a:buNone/>
              <a:defRPr sz="1300" b="0" i="0" u="none" strike="noStrike" cap="none">
                <a:solidFill>
                  <a:srgbClr val="52525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300"/>
              <a:buFont typeface="Roboto Slab Regular"/>
              <a:buNone/>
              <a:defRPr sz="1300" b="0" i="0" u="none" strike="noStrike" cap="none">
                <a:solidFill>
                  <a:srgbClr val="52525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300"/>
              <a:buFont typeface="Roboto Slab Regular"/>
              <a:buNone/>
              <a:defRPr sz="1300" b="0" i="0" u="none" strike="noStrike" cap="none">
                <a:solidFill>
                  <a:srgbClr val="52525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300"/>
              <a:buFont typeface="Roboto Slab Regular"/>
              <a:buNone/>
              <a:defRPr sz="1300" b="0" i="0" u="none" strike="noStrike" cap="none">
                <a:solidFill>
                  <a:srgbClr val="52525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300"/>
              <a:buFont typeface="Roboto Slab Regular"/>
              <a:buNone/>
              <a:defRPr sz="1300" b="0" i="0" u="none" strike="noStrike" cap="none">
                <a:solidFill>
                  <a:srgbClr val="52525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300"/>
              <a:buFont typeface="Roboto Slab Regular"/>
              <a:buNone/>
              <a:defRPr sz="1300" b="0" i="0" u="none" strike="noStrike" cap="none">
                <a:solidFill>
                  <a:srgbClr val="52525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300"/>
              <a:buFont typeface="Roboto Slab Regular"/>
              <a:buNone/>
              <a:defRPr sz="1300" b="0" i="0" u="none" strike="noStrike" cap="none">
                <a:solidFill>
                  <a:srgbClr val="52525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r>
              <a:rPr lang="en-US" sz="550" dirty="0"/>
              <a:t>20. Sala, A., Punie, Y., </a:t>
            </a:r>
            <a:r>
              <a:rPr lang="en-US" sz="550" dirty="0" err="1"/>
              <a:t>Garkov</a:t>
            </a:r>
            <a:r>
              <a:rPr lang="en-US" sz="550" dirty="0"/>
              <a:t>, V. and Cabrera </a:t>
            </a:r>
            <a:r>
              <a:rPr lang="en-US" sz="550" dirty="0" err="1"/>
              <a:t>Giraldez</a:t>
            </a:r>
            <a:r>
              <a:rPr lang="en-US" sz="550" dirty="0"/>
              <a:t>, M., </a:t>
            </a:r>
            <a:r>
              <a:rPr lang="en-US" sz="550" dirty="0" err="1"/>
              <a:t>LifeComp</a:t>
            </a:r>
            <a:r>
              <a:rPr lang="en-US" sz="550" dirty="0"/>
              <a:t>: The European Framework for Personal, Social and Learning to Learn Key Competence, EUR 30246 EN, Publications Office of the European Union, Luxembourg, 2020, ISBN 978-92-76-19418-7 (online), JRC120911.</a:t>
            </a:r>
          </a:p>
          <a:p>
            <a:r>
              <a:rPr lang="en-US" sz="550" u="sng" dirty="0">
                <a:hlinkClick r:id="rId20"/>
              </a:rPr>
              <a:t>https://ec.europa.eu/jrc/en/publication/eur-scientific-and-technical-research-reports/lifecomp-european-framework-personal-social-and-learning-learn-key-competence</a:t>
            </a:r>
            <a:endParaRPr lang="en-US" sz="550" dirty="0"/>
          </a:p>
          <a:p>
            <a:r>
              <a:rPr lang="en-US" sz="550" dirty="0"/>
              <a:t>21. SELFIE - </a:t>
            </a:r>
            <a:r>
              <a:rPr lang="en-US" sz="550" u="sng" dirty="0">
                <a:hlinkClick r:id="rId21"/>
              </a:rPr>
              <a:t>https://ec.europa.eu/education/schools-go-digital_pt</a:t>
            </a:r>
            <a:endParaRPr lang="en-US" sz="550" dirty="0"/>
          </a:p>
          <a:p>
            <a:r>
              <a:rPr lang="en-US" sz="550" dirty="0"/>
              <a:t>22. </a:t>
            </a:r>
            <a:r>
              <a:rPr lang="en-US" sz="550" dirty="0" err="1"/>
              <a:t>Guia</a:t>
            </a:r>
            <a:r>
              <a:rPr lang="en-US" sz="550" dirty="0"/>
              <a:t> do </a:t>
            </a:r>
            <a:r>
              <a:rPr lang="en-US" sz="550" dirty="0" err="1"/>
              <a:t>Programa</a:t>
            </a:r>
            <a:r>
              <a:rPr lang="en-US" sz="550" dirty="0"/>
              <a:t> ERASMUS+ 2021 .</a:t>
            </a:r>
          </a:p>
          <a:p>
            <a:r>
              <a:rPr lang="en-US" sz="550" u="sng" dirty="0">
                <a:hlinkClick r:id="rId22"/>
              </a:rPr>
              <a:t>https://www.erasmusmais.pt/post/retifica%C3%A7%C3%A3o-ao-guia-do-programa-erasmus-2021</a:t>
            </a:r>
            <a:endParaRPr lang="en-US" sz="550" dirty="0"/>
          </a:p>
          <a:p>
            <a:r>
              <a:rPr lang="en-US" sz="550" dirty="0"/>
              <a:t>23. CNE, Estado da </a:t>
            </a:r>
            <a:r>
              <a:rPr lang="en-US" sz="550" dirty="0" err="1"/>
              <a:t>Educação</a:t>
            </a:r>
            <a:r>
              <a:rPr lang="en-US" sz="550" dirty="0"/>
              <a:t> 2019, </a:t>
            </a:r>
            <a:r>
              <a:rPr lang="en-US" sz="550" dirty="0" err="1"/>
              <a:t>edição</a:t>
            </a:r>
            <a:r>
              <a:rPr lang="en-US" sz="550" dirty="0"/>
              <a:t> 2020 - ISBN: 978-989-8841-32- </a:t>
            </a:r>
            <a:r>
              <a:rPr lang="en-US" sz="550" u="sng" dirty="0">
                <a:hlinkClick r:id="rId23"/>
              </a:rPr>
              <a:t>https://www.cnedu.pt/content/edicoes/estado_da_educacao/EE2019_Digital_Site.pdf</a:t>
            </a:r>
            <a:endParaRPr lang="en-US" sz="550" u="sng" dirty="0"/>
          </a:p>
          <a:p>
            <a:r>
              <a:rPr lang="en-US" sz="550" dirty="0"/>
              <a:t>24. Quadro </a:t>
            </a:r>
            <a:r>
              <a:rPr lang="en-US" sz="550" dirty="0" err="1"/>
              <a:t>Europeu</a:t>
            </a:r>
            <a:r>
              <a:rPr lang="en-US" sz="550" dirty="0"/>
              <a:t> de </a:t>
            </a:r>
            <a:r>
              <a:rPr lang="en-US" sz="550" dirty="0" err="1"/>
              <a:t>Qualificações</a:t>
            </a:r>
            <a:r>
              <a:rPr lang="en-US" sz="550" dirty="0"/>
              <a:t>, o Sistema </a:t>
            </a:r>
            <a:r>
              <a:rPr lang="en-US" sz="550" dirty="0" err="1"/>
              <a:t>Europeu</a:t>
            </a:r>
            <a:r>
              <a:rPr lang="en-US" sz="550" dirty="0"/>
              <a:t> de </a:t>
            </a:r>
            <a:r>
              <a:rPr lang="en-US" sz="550" dirty="0" err="1"/>
              <a:t>Transferência</a:t>
            </a:r>
            <a:r>
              <a:rPr lang="en-US" sz="550" dirty="0"/>
              <a:t> e </a:t>
            </a:r>
            <a:r>
              <a:rPr lang="en-US" sz="550" dirty="0" err="1"/>
              <a:t>Acumulação</a:t>
            </a:r>
            <a:r>
              <a:rPr lang="en-US" sz="550" dirty="0"/>
              <a:t> de </a:t>
            </a:r>
            <a:r>
              <a:rPr lang="en-US" sz="550" dirty="0" err="1"/>
              <a:t>Créditos</a:t>
            </a:r>
            <a:r>
              <a:rPr lang="en-US" sz="550" dirty="0"/>
              <a:t> (ECTS), o </a:t>
            </a:r>
            <a:r>
              <a:rPr lang="en-US" sz="550" dirty="0" err="1"/>
              <a:t>Europass</a:t>
            </a:r>
            <a:r>
              <a:rPr lang="en-US" sz="550" dirty="0"/>
              <a:t> e a </a:t>
            </a:r>
            <a:r>
              <a:rPr lang="en-US" sz="550" dirty="0" err="1"/>
              <a:t>classificação</a:t>
            </a:r>
            <a:r>
              <a:rPr lang="en-US" sz="550" dirty="0"/>
              <a:t> </a:t>
            </a:r>
            <a:r>
              <a:rPr lang="en-US" sz="550" dirty="0" err="1"/>
              <a:t>europeia</a:t>
            </a:r>
            <a:r>
              <a:rPr lang="en-US" sz="550" dirty="0"/>
              <a:t> das </a:t>
            </a:r>
            <a:r>
              <a:rPr lang="en-US" sz="550" dirty="0" err="1"/>
              <a:t>competências</a:t>
            </a:r>
            <a:r>
              <a:rPr lang="en-US" sz="550" dirty="0"/>
              <a:t>/</a:t>
            </a:r>
            <a:r>
              <a:rPr lang="en-US" sz="550" dirty="0" err="1"/>
              <a:t>aptidões</a:t>
            </a:r>
            <a:r>
              <a:rPr lang="en-US" sz="550" dirty="0"/>
              <a:t>, </a:t>
            </a:r>
            <a:r>
              <a:rPr lang="en-US" sz="550" dirty="0" err="1"/>
              <a:t>qualificações</a:t>
            </a:r>
            <a:r>
              <a:rPr lang="en-US" sz="550" dirty="0"/>
              <a:t> e </a:t>
            </a:r>
            <a:r>
              <a:rPr lang="en-US" sz="550" dirty="0" err="1"/>
              <a:t>profissões</a:t>
            </a:r>
            <a:r>
              <a:rPr lang="en-US" sz="550" dirty="0"/>
              <a:t> (ESCO) </a:t>
            </a:r>
          </a:p>
          <a:p>
            <a:r>
              <a:rPr lang="en-US" sz="550" dirty="0"/>
              <a:t>25. European Skills Agenda for Sustainable, Competitiveness, Social, Fairness and Resilience (2020)</a:t>
            </a:r>
          </a:p>
          <a:p>
            <a:r>
              <a:rPr lang="en-US" sz="550" dirty="0"/>
              <a:t>26. </a:t>
            </a:r>
            <a:r>
              <a:rPr lang="en-US" sz="550" dirty="0" err="1"/>
              <a:t>Recuperar</a:t>
            </a:r>
            <a:r>
              <a:rPr lang="en-US" sz="550" dirty="0"/>
              <a:t> Portugal, </a:t>
            </a:r>
            <a:r>
              <a:rPr lang="en-US" sz="550" dirty="0" err="1"/>
              <a:t>Construindo</a:t>
            </a:r>
            <a:r>
              <a:rPr lang="en-US" sz="550" dirty="0"/>
              <a:t> o </a:t>
            </a:r>
            <a:r>
              <a:rPr lang="en-US" sz="550" dirty="0" err="1"/>
              <a:t>futuro</a:t>
            </a:r>
            <a:r>
              <a:rPr lang="en-US" sz="550" dirty="0"/>
              <a:t> - Plano de </a:t>
            </a:r>
            <a:r>
              <a:rPr lang="en-US" sz="550" dirty="0" err="1"/>
              <a:t>Recuperação</a:t>
            </a:r>
            <a:r>
              <a:rPr lang="en-US" sz="550" dirty="0"/>
              <a:t> e </a:t>
            </a:r>
            <a:r>
              <a:rPr lang="en-US" sz="550" dirty="0" err="1"/>
              <a:t>Resiliência</a:t>
            </a:r>
            <a:endParaRPr lang="en-US" sz="550" dirty="0"/>
          </a:p>
          <a:p>
            <a:r>
              <a:rPr lang="en-US" sz="550" u="sng" dirty="0">
                <a:hlinkClick r:id="rId24"/>
              </a:rPr>
              <a:t>https://www.portugal.gov.pt/pt/gc22/comunicacao/documento?i=recuperar-portugal-construindo-o-futuro-plano-de-recuperacao-e-resiliencia</a:t>
            </a:r>
            <a:endParaRPr lang="en-US" sz="550" u="sng" dirty="0"/>
          </a:p>
          <a:p>
            <a:r>
              <a:rPr lang="en-US" sz="550" dirty="0"/>
              <a:t>27. </a:t>
            </a:r>
            <a:r>
              <a:rPr lang="en-US" sz="550" dirty="0" err="1"/>
              <a:t>Estratégia</a:t>
            </a:r>
            <a:r>
              <a:rPr lang="en-US" sz="550" dirty="0"/>
              <a:t> Portugal 2030 - </a:t>
            </a:r>
            <a:r>
              <a:rPr lang="en-US" sz="550" dirty="0">
                <a:hlinkClick r:id="rId25"/>
              </a:rPr>
              <a:t>https://www.portugal2020.pt/content/conheca-estrategia-portugal-2030</a:t>
            </a:r>
            <a:r>
              <a:rPr lang="en-US" sz="550" dirty="0"/>
              <a:t> e </a:t>
            </a:r>
            <a:r>
              <a:rPr lang="en-US" sz="550" dirty="0" err="1"/>
              <a:t>Resolução</a:t>
            </a:r>
            <a:r>
              <a:rPr lang="en-US" sz="550" dirty="0"/>
              <a:t> do </a:t>
            </a:r>
            <a:r>
              <a:rPr lang="en-US" sz="550" dirty="0" err="1"/>
              <a:t>Conselho</a:t>
            </a:r>
            <a:r>
              <a:rPr lang="en-US" sz="550" dirty="0"/>
              <a:t> de </a:t>
            </a:r>
            <a:r>
              <a:rPr lang="en-US" sz="550" dirty="0" err="1"/>
              <a:t>Ministros</a:t>
            </a:r>
            <a:r>
              <a:rPr lang="en-US" sz="550" dirty="0"/>
              <a:t> n.º 98/2020</a:t>
            </a:r>
          </a:p>
          <a:p>
            <a:r>
              <a:rPr lang="en-US" sz="550" dirty="0"/>
              <a:t>28. Custos </a:t>
            </a:r>
            <a:r>
              <a:rPr lang="en-US" sz="550" dirty="0" err="1"/>
              <a:t>Padrão</a:t>
            </a:r>
            <a:r>
              <a:rPr lang="en-US" sz="550" dirty="0"/>
              <a:t> </a:t>
            </a:r>
            <a:r>
              <a:rPr lang="en-US" sz="550" dirty="0" err="1"/>
              <a:t>na</a:t>
            </a:r>
            <a:r>
              <a:rPr lang="en-US" sz="550" dirty="0"/>
              <a:t> </a:t>
            </a:r>
            <a:r>
              <a:rPr lang="en-US" sz="550" dirty="0" err="1"/>
              <a:t>Área</a:t>
            </a:r>
            <a:r>
              <a:rPr lang="en-US" sz="550" dirty="0"/>
              <a:t> de </a:t>
            </a:r>
            <a:r>
              <a:rPr lang="en-US" sz="550" dirty="0" err="1"/>
              <a:t>Educação</a:t>
            </a:r>
            <a:r>
              <a:rPr lang="en-US" sz="550" dirty="0"/>
              <a:t> (Norte 2020) - </a:t>
            </a:r>
            <a:r>
              <a:rPr lang="en-US" sz="550" dirty="0">
                <a:hlinkClick r:id="rId26"/>
              </a:rPr>
              <a:t>https://norte2020.pt/concursos/concursos-abertos</a:t>
            </a:r>
            <a:endParaRPr lang="en-US" sz="550" dirty="0"/>
          </a:p>
          <a:p>
            <a:r>
              <a:rPr lang="en-US" sz="550" dirty="0"/>
              <a:t>29.  </a:t>
            </a:r>
            <a:r>
              <a:rPr lang="en-US" sz="550" dirty="0" err="1"/>
              <a:t>Instalações</a:t>
            </a:r>
            <a:r>
              <a:rPr lang="en-US" sz="550" dirty="0"/>
              <a:t> </a:t>
            </a:r>
            <a:r>
              <a:rPr lang="en-US" sz="550" dirty="0" err="1"/>
              <a:t>Escolares</a:t>
            </a:r>
            <a:r>
              <a:rPr lang="en-US" sz="550" dirty="0"/>
              <a:t> para o  Ensino </a:t>
            </a:r>
            <a:r>
              <a:rPr lang="en-US" sz="550" dirty="0" err="1"/>
              <a:t>Secundário</a:t>
            </a:r>
            <a:r>
              <a:rPr lang="en-US" sz="550" dirty="0"/>
              <a:t> </a:t>
            </a:r>
            <a:r>
              <a:rPr lang="en-US" sz="550" dirty="0" err="1"/>
              <a:t>Normas</a:t>
            </a:r>
            <a:r>
              <a:rPr lang="en-US" sz="550" dirty="0"/>
              <a:t> para a </a:t>
            </a:r>
            <a:r>
              <a:rPr lang="en-US" sz="550" dirty="0" err="1"/>
              <a:t>sua</a:t>
            </a:r>
            <a:r>
              <a:rPr lang="en-US" sz="550" dirty="0"/>
              <a:t> </a:t>
            </a:r>
            <a:r>
              <a:rPr lang="en-US" sz="550" dirty="0" err="1"/>
              <a:t>Concepção</a:t>
            </a:r>
            <a:r>
              <a:rPr lang="en-US" sz="550" dirty="0"/>
              <a:t> e </a:t>
            </a:r>
            <a:r>
              <a:rPr lang="en-US" sz="550" dirty="0" err="1"/>
              <a:t>Construção</a:t>
            </a:r>
            <a:r>
              <a:rPr lang="en-US" sz="550" dirty="0"/>
              <a:t> ME/SG 2003 - </a:t>
            </a:r>
            <a:r>
              <a:rPr lang="en-US" sz="550" dirty="0">
                <a:solidFill>
                  <a:schemeClr val="bg2"/>
                </a:solidFill>
                <a:hlinkClick r:id="rId27"/>
              </a:rPr>
              <a:t>https://www.dgae.mec.pt/download/escportestrangeiro/reconhecimento/orientacoes_para_a_concecao_e_construcao_de_escolas/20030301_eepe_ProjNormaConstruEscolMESG.pdf</a:t>
            </a:r>
            <a:endParaRPr lang="en-US" sz="550" dirty="0">
              <a:solidFill>
                <a:schemeClr val="bg2"/>
              </a:solidFill>
            </a:endParaRPr>
          </a:p>
          <a:p>
            <a:r>
              <a:rPr lang="en-US" sz="550" dirty="0"/>
              <a:t>30. </a:t>
            </a:r>
            <a:r>
              <a:rPr lang="en-US" sz="550" dirty="0" err="1"/>
              <a:t>Normas</a:t>
            </a:r>
            <a:r>
              <a:rPr lang="en-US" sz="550" dirty="0"/>
              <a:t> de </a:t>
            </a:r>
            <a:r>
              <a:rPr lang="en-US" sz="550" dirty="0" err="1"/>
              <a:t>Construção</a:t>
            </a:r>
            <a:r>
              <a:rPr lang="en-US" sz="550" dirty="0"/>
              <a:t> </a:t>
            </a:r>
            <a:r>
              <a:rPr lang="en-US" sz="550" dirty="0" err="1"/>
              <a:t>Escolas</a:t>
            </a:r>
            <a:r>
              <a:rPr lang="en-US" sz="550" dirty="0"/>
              <a:t> </a:t>
            </a:r>
            <a:r>
              <a:rPr lang="en-US" sz="550" dirty="0" err="1"/>
              <a:t>Básicas</a:t>
            </a:r>
            <a:r>
              <a:rPr lang="en-US" sz="550" dirty="0"/>
              <a:t> - </a:t>
            </a:r>
            <a:r>
              <a:rPr lang="en-US" sz="550" dirty="0">
                <a:solidFill>
                  <a:schemeClr val="bg2"/>
                </a:solidFill>
                <a:hlinkClick r:id="rId28"/>
              </a:rPr>
              <a:t>https://www.dgae.mec.pt/download/escportestrangeiro/reconhecimento/orientacoes_para_a_concecao_e_construcao_de_escolas/20040101_eepe_NormasConstrucaoEscBasParte1.pdf</a:t>
            </a:r>
            <a:endParaRPr lang="en-US" sz="550" dirty="0">
              <a:solidFill>
                <a:schemeClr val="bg2"/>
              </a:solidFill>
            </a:endParaRPr>
          </a:p>
          <a:p>
            <a:r>
              <a:rPr lang="en-US" sz="550" dirty="0"/>
              <a:t>31. ESPECIFICAÇÕES TÉCNICAS DE ARQUITETURA PARA PROJETO DO EDIFÍCIO ESCOLAR, Parque Escolar 2017 - </a:t>
            </a:r>
            <a:r>
              <a:rPr lang="en-US" sz="550" dirty="0">
                <a:hlinkClick r:id="rId29"/>
              </a:rPr>
              <a:t>https://parque-escolar.pt/docs/site/pt/programa/Parque-Escolar-Manual-Especificacoes-Tecnicas-Arquitetura.pdf</a:t>
            </a:r>
            <a:endParaRPr lang="en-US" sz="550" dirty="0"/>
          </a:p>
          <a:p>
            <a:r>
              <a:rPr lang="pt-PT" sz="550" dirty="0"/>
              <a:t>32. O projeto “Future </a:t>
            </a:r>
            <a:r>
              <a:rPr lang="pt-PT" sz="550" dirty="0" err="1"/>
              <a:t>Classroom</a:t>
            </a:r>
            <a:r>
              <a:rPr lang="pt-PT" sz="550" dirty="0"/>
              <a:t> </a:t>
            </a:r>
            <a:r>
              <a:rPr lang="pt-PT" sz="550" dirty="0" err="1"/>
              <a:t>Lab</a:t>
            </a:r>
            <a:r>
              <a:rPr lang="pt-PT" sz="550" dirty="0"/>
              <a:t>” DGE, 2015 - </a:t>
            </a:r>
            <a:r>
              <a:rPr lang="pt-PT" sz="550" dirty="0">
                <a:hlinkClick r:id="rId30"/>
              </a:rPr>
              <a:t>https://erte.dge.mec.pt/sites/default/files/Projetos/Laboratorios_aprendizagem/magazine_la_final.pdf</a:t>
            </a:r>
            <a:endParaRPr lang="pt-PT" sz="550" dirty="0"/>
          </a:p>
          <a:p>
            <a:r>
              <a:rPr lang="pt-PT" sz="550" dirty="0"/>
              <a:t>33. Boletim Informativo dos Fundos da União Europeia nº 23 de dezembro 2020 </a:t>
            </a:r>
            <a:r>
              <a:rPr lang="pt-PT" sz="550" dirty="0">
                <a:hlinkClick r:id="rId31"/>
              </a:rPr>
              <a:t>https://www.adcoesao.pt/sites/default/files/boletim31dezembro2020_vrs03fev2021.pdf</a:t>
            </a:r>
            <a:endParaRPr lang="pt-PT" sz="550" dirty="0"/>
          </a:p>
          <a:p>
            <a:r>
              <a:rPr lang="pt-PT" sz="550" dirty="0"/>
              <a:t>34. QFP – Quadro Financeiro Plurianual 2021-27 - </a:t>
            </a:r>
            <a:r>
              <a:rPr lang="pt-PT" sz="550" dirty="0">
                <a:hlinkClick r:id="rId8"/>
              </a:rPr>
              <a:t>https://www.europarl.europa.eu/news/pt/headlines/eu-affairs/20200924STO87805/o-que-e-o-quadro-financeiro-plurianual</a:t>
            </a:r>
            <a:endParaRPr lang="pt-PT" sz="550" dirty="0"/>
          </a:p>
          <a:p>
            <a:r>
              <a:rPr lang="pt-PT" sz="550" dirty="0"/>
              <a:t>35. </a:t>
            </a:r>
            <a:r>
              <a:rPr lang="pt-PT" sz="550" dirty="0" err="1"/>
              <a:t>Next</a:t>
            </a:r>
            <a:r>
              <a:rPr lang="pt-PT" sz="550" dirty="0"/>
              <a:t> </a:t>
            </a:r>
            <a:r>
              <a:rPr lang="pt-PT" sz="550" dirty="0" err="1"/>
              <a:t>Generation</a:t>
            </a:r>
            <a:r>
              <a:rPr lang="pt-PT" sz="550" dirty="0"/>
              <a:t> EU para Europa pós-COVID-19 mais ecológica, mais digital e mais resiliente- </a:t>
            </a:r>
            <a:r>
              <a:rPr lang="pt-PT" sz="550" dirty="0">
                <a:hlinkClick r:id="rId32"/>
              </a:rPr>
              <a:t>https://ec.europa.eu/info/strategy/recovery-plan-europe_pt#next-generation-eu</a:t>
            </a:r>
            <a:r>
              <a:rPr lang="pt-PT" sz="550" dirty="0"/>
              <a:t> e iniciativa REACT-EU que alarga a resposta e reparação face à crise.</a:t>
            </a:r>
          </a:p>
          <a:p>
            <a:r>
              <a:rPr lang="pt-PT" sz="550" dirty="0"/>
              <a:t>36. ECO.AP 2030  Resolução do Conselho de Ministros n.º 104/2020,  Programa de Eficiência de Recursos na Administração Pública para o período até 2030 - </a:t>
            </a:r>
            <a:r>
              <a:rPr lang="pt-PT" sz="550" dirty="0">
                <a:hlinkClick r:id="rId33"/>
              </a:rPr>
              <a:t>https://www.ecoap.pt/ecoap-2030/</a:t>
            </a:r>
            <a:endParaRPr lang="pt-PT" sz="550" dirty="0"/>
          </a:p>
          <a:p>
            <a:r>
              <a:rPr lang="pt-PT" sz="550" dirty="0"/>
              <a:t>37. ENCPE 2020 - Estratégia Nacional de Compras Públicas aprovada através da Resolução do Conselho de Ministros n.º 38/2016, de 29 julho de 2016 - </a:t>
            </a:r>
            <a:r>
              <a:rPr lang="pt-PT" sz="550" dirty="0">
                <a:hlinkClick r:id="rId34"/>
              </a:rPr>
              <a:t>https://www.compraspublicas.espap.gov.pt/Paginas/ENCPE.aspx</a:t>
            </a:r>
            <a:endParaRPr lang="pt-PT" sz="550" dirty="0"/>
          </a:p>
          <a:p>
            <a:endParaRPr lang="pt-PT" sz="550" dirty="0"/>
          </a:p>
          <a:p>
            <a:endParaRPr lang="pt-PT" sz="550" dirty="0"/>
          </a:p>
          <a:p>
            <a:endParaRPr lang="pt-PT" sz="550" dirty="0"/>
          </a:p>
          <a:p>
            <a:endParaRPr lang="en-US" sz="550" dirty="0"/>
          </a:p>
          <a:p>
            <a:endParaRPr lang="en-US" sz="550" dirty="0"/>
          </a:p>
          <a:p>
            <a:endParaRPr lang="en-US" sz="550" dirty="0"/>
          </a:p>
          <a:p>
            <a:endParaRPr lang="en-US" sz="550" dirty="0"/>
          </a:p>
          <a:p>
            <a:endParaRPr lang="en-US" sz="550" dirty="0"/>
          </a:p>
          <a:p>
            <a:endParaRPr lang="en-US" sz="550" dirty="0">
              <a:solidFill>
                <a:schemeClr val="bg2"/>
              </a:solidFill>
            </a:endParaRPr>
          </a:p>
          <a:p>
            <a:endParaRPr lang="en-US" sz="550" dirty="0"/>
          </a:p>
          <a:p>
            <a:endParaRPr lang="en-US" sz="550" dirty="0"/>
          </a:p>
          <a:p>
            <a:endParaRPr lang="en-US" sz="550" dirty="0"/>
          </a:p>
          <a:p>
            <a:endParaRPr lang="en-US" sz="550" dirty="0"/>
          </a:p>
          <a:p>
            <a:endParaRPr lang="en-US" sz="550" dirty="0"/>
          </a:p>
          <a:p>
            <a:endParaRPr lang="en-US" sz="550" dirty="0"/>
          </a:p>
          <a:p>
            <a:pPr marL="0" indent="0">
              <a:spcBef>
                <a:spcPts val="300"/>
              </a:spcBef>
              <a:buClr>
                <a:srgbClr val="000000"/>
              </a:buClr>
              <a:buSzPts val="600"/>
              <a:buFont typeface="Arial"/>
              <a:buNone/>
            </a:pPr>
            <a:r>
              <a:rPr lang="en-US" sz="550" dirty="0"/>
              <a:t>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 txBox="1">
            <a:spLocks noGrp="1"/>
          </p:cNvSpPr>
          <p:nvPr>
            <p:ph type="title"/>
          </p:nvPr>
        </p:nvSpPr>
        <p:spPr>
          <a:xfrm>
            <a:off x="4912963" y="2522161"/>
            <a:ext cx="4014062" cy="974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algn="r"/>
            <a:r>
              <a:rPr lang="en-US" dirty="0"/>
              <a:t>MAPA DE INVESTIMENTO</a:t>
            </a:r>
            <a:br>
              <a:rPr lang="en-US" dirty="0"/>
            </a:br>
            <a:br>
              <a:rPr lang="pt-PT" sz="1600" dirty="0">
                <a:solidFill>
                  <a:srgbClr val="BBD0CF"/>
                </a:solidFill>
                <a:sym typeface="Arial"/>
              </a:rPr>
            </a:br>
            <a:br>
              <a:rPr lang="en-US" sz="1600" dirty="0">
                <a:solidFill>
                  <a:srgbClr val="BBD0CF"/>
                </a:solidFill>
                <a:sym typeface="Arial"/>
              </a:rPr>
            </a:br>
            <a:endParaRPr sz="1600" dirty="0">
              <a:solidFill>
                <a:srgbClr val="BBD0CF"/>
              </a:solidFill>
              <a:sym typeface="Arial"/>
            </a:endParaRPr>
          </a:p>
        </p:txBody>
      </p:sp>
      <p:sp>
        <p:nvSpPr>
          <p:cNvPr id="177" name="Google Shape;177;p29"/>
          <p:cNvSpPr txBox="1">
            <a:spLocks noGrp="1"/>
          </p:cNvSpPr>
          <p:nvPr>
            <p:ph type="title" idx="2"/>
          </p:nvPr>
        </p:nvSpPr>
        <p:spPr>
          <a:xfrm>
            <a:off x="6689540" y="1766514"/>
            <a:ext cx="843000" cy="526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rgbClr val="D8C0B7"/>
                </a:solidFill>
              </a:rPr>
              <a:t>anexo</a:t>
            </a:r>
            <a:endParaRPr dirty="0">
              <a:solidFill>
                <a:srgbClr val="D8C0B7"/>
              </a:solidFill>
            </a:endParaRPr>
          </a:p>
        </p:txBody>
      </p:sp>
      <p:sp>
        <p:nvSpPr>
          <p:cNvPr id="6" name="Google Shape;712;p47">
            <a:extLst>
              <a:ext uri="{FF2B5EF4-FFF2-40B4-BE49-F238E27FC236}">
                <a16:creationId xmlns:a16="http://schemas.microsoft.com/office/drawing/2014/main" id="{2C8FAF3A-1F38-F94C-87ED-CB080F675D34}"/>
              </a:ext>
            </a:extLst>
          </p:cNvPr>
          <p:cNvSpPr/>
          <p:nvPr/>
        </p:nvSpPr>
        <p:spPr>
          <a:xfrm>
            <a:off x="2454461" y="257197"/>
            <a:ext cx="1969200" cy="1470900"/>
          </a:xfrm>
          <a:prstGeom prst="rect">
            <a:avLst/>
          </a:prstGeom>
          <a:solidFill>
            <a:srgbClr val="DAC1B6"/>
          </a:solidFill>
          <a:ln>
            <a:noFill/>
          </a:ln>
        </p:spPr>
        <p:txBody>
          <a:bodyPr spcFirstLastPara="1" wrap="square" lIns="48200" tIns="48200" rIns="48200" bIns="48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713;p47">
            <a:extLst>
              <a:ext uri="{FF2B5EF4-FFF2-40B4-BE49-F238E27FC236}">
                <a16:creationId xmlns:a16="http://schemas.microsoft.com/office/drawing/2014/main" id="{DCDBA515-DC82-C043-9BB0-DE247174C7E0}"/>
              </a:ext>
            </a:extLst>
          </p:cNvPr>
          <p:cNvSpPr/>
          <p:nvPr/>
        </p:nvSpPr>
        <p:spPr>
          <a:xfrm>
            <a:off x="2454461" y="3485009"/>
            <a:ext cx="1969200" cy="1470900"/>
          </a:xfrm>
          <a:prstGeom prst="rect">
            <a:avLst/>
          </a:prstGeom>
          <a:solidFill>
            <a:srgbClr val="EFD9D1"/>
          </a:solidFill>
          <a:ln>
            <a:noFill/>
          </a:ln>
        </p:spPr>
        <p:txBody>
          <a:bodyPr spcFirstLastPara="1" wrap="square" lIns="48200" tIns="48200" rIns="48200" bIns="48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714;p47">
            <a:extLst>
              <a:ext uri="{FF2B5EF4-FFF2-40B4-BE49-F238E27FC236}">
                <a16:creationId xmlns:a16="http://schemas.microsoft.com/office/drawing/2014/main" id="{76B79588-138A-574B-8502-FBD7FD4A057E}"/>
              </a:ext>
            </a:extLst>
          </p:cNvPr>
          <p:cNvSpPr/>
          <p:nvPr/>
        </p:nvSpPr>
        <p:spPr>
          <a:xfrm>
            <a:off x="346364" y="1874667"/>
            <a:ext cx="1969200" cy="1470900"/>
          </a:xfrm>
          <a:prstGeom prst="rect">
            <a:avLst/>
          </a:prstGeom>
          <a:solidFill>
            <a:srgbClr val="92A08C"/>
          </a:solidFill>
          <a:ln>
            <a:noFill/>
          </a:ln>
        </p:spPr>
        <p:txBody>
          <a:bodyPr spcFirstLastPara="1" wrap="square" lIns="48200" tIns="48200" rIns="48200" bIns="48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92A08C"/>
              </a:solidFill>
            </a:endParaRPr>
          </a:p>
        </p:txBody>
      </p:sp>
      <p:sp>
        <p:nvSpPr>
          <p:cNvPr id="11" name="Google Shape;716;p47">
            <a:extLst>
              <a:ext uri="{FF2B5EF4-FFF2-40B4-BE49-F238E27FC236}">
                <a16:creationId xmlns:a16="http://schemas.microsoft.com/office/drawing/2014/main" id="{B6B9672F-64A6-4E4B-97CA-5AAB45FA59D3}"/>
              </a:ext>
            </a:extLst>
          </p:cNvPr>
          <p:cNvSpPr txBox="1"/>
          <p:nvPr/>
        </p:nvSpPr>
        <p:spPr>
          <a:xfrm>
            <a:off x="586160" y="2188058"/>
            <a:ext cx="1489800" cy="2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525252"/>
                </a:solidFill>
                <a:latin typeface="Oswald"/>
                <a:ea typeface="Oswald"/>
                <a:cs typeface="Oswald"/>
                <a:sym typeface="Oswald"/>
              </a:rPr>
              <a:t>INVESTIMENTO</a:t>
            </a:r>
            <a:endParaRPr sz="1800" dirty="0">
              <a:solidFill>
                <a:srgbClr val="52525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2" name="Google Shape;717;p47">
            <a:extLst>
              <a:ext uri="{FF2B5EF4-FFF2-40B4-BE49-F238E27FC236}">
                <a16:creationId xmlns:a16="http://schemas.microsoft.com/office/drawing/2014/main" id="{2199B0CA-F517-D749-A5EA-701BAC771ED5}"/>
              </a:ext>
            </a:extLst>
          </p:cNvPr>
          <p:cNvSpPr txBox="1"/>
          <p:nvPr/>
        </p:nvSpPr>
        <p:spPr>
          <a:xfrm>
            <a:off x="545308" y="2479799"/>
            <a:ext cx="1571400" cy="5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900" dirty="0">
                <a:solidFill>
                  <a:srgbClr val="525252"/>
                </a:solidFill>
                <a:latin typeface="Roboto Slab"/>
                <a:ea typeface="Roboto Slab"/>
                <a:cs typeface="Roboto Slab"/>
                <a:sym typeface="Roboto Slab"/>
              </a:rPr>
              <a:t>Tipologia, componentes, abrangência, rubricas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900" dirty="0">
                <a:solidFill>
                  <a:srgbClr val="525252"/>
                </a:solidFill>
                <a:latin typeface="Roboto Slab"/>
                <a:ea typeface="Roboto Slab"/>
                <a:cs typeface="Roboto Slab"/>
                <a:sym typeface="Roboto Slab"/>
              </a:rPr>
              <a:t>Recursos digitais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900" dirty="0">
                <a:solidFill>
                  <a:srgbClr val="525252"/>
                </a:solidFill>
                <a:latin typeface="Roboto Slab"/>
                <a:ea typeface="Roboto Slab"/>
                <a:cs typeface="Roboto Slab"/>
                <a:sym typeface="Roboto Slab"/>
              </a:rPr>
              <a:t>Fornecedores</a:t>
            </a:r>
          </a:p>
        </p:txBody>
      </p:sp>
      <p:sp>
        <p:nvSpPr>
          <p:cNvPr id="13" name="Google Shape;720;p47">
            <a:extLst>
              <a:ext uri="{FF2B5EF4-FFF2-40B4-BE49-F238E27FC236}">
                <a16:creationId xmlns:a16="http://schemas.microsoft.com/office/drawing/2014/main" id="{21C69651-3C44-8541-A6AE-6B0ADE51F517}"/>
              </a:ext>
            </a:extLst>
          </p:cNvPr>
          <p:cNvSpPr txBox="1"/>
          <p:nvPr/>
        </p:nvSpPr>
        <p:spPr>
          <a:xfrm>
            <a:off x="2687403" y="678556"/>
            <a:ext cx="1489800" cy="2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525252"/>
                </a:solidFill>
                <a:latin typeface="Oswald"/>
                <a:ea typeface="Oswald"/>
                <a:cs typeface="Oswald"/>
                <a:sym typeface="Oswald"/>
              </a:rPr>
              <a:t>CARACTERIZAÇÃO</a:t>
            </a:r>
            <a:endParaRPr sz="1600" dirty="0">
              <a:solidFill>
                <a:srgbClr val="52525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4" name="Google Shape;721;p47">
            <a:extLst>
              <a:ext uri="{FF2B5EF4-FFF2-40B4-BE49-F238E27FC236}">
                <a16:creationId xmlns:a16="http://schemas.microsoft.com/office/drawing/2014/main" id="{89D7D600-BA07-0E46-96A0-1B13EC89629E}"/>
              </a:ext>
            </a:extLst>
          </p:cNvPr>
          <p:cNvSpPr txBox="1"/>
          <p:nvPr/>
        </p:nvSpPr>
        <p:spPr>
          <a:xfrm>
            <a:off x="2687335" y="970299"/>
            <a:ext cx="1490100" cy="3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900" dirty="0">
                <a:solidFill>
                  <a:srgbClr val="525252"/>
                </a:solidFill>
                <a:latin typeface="Roboto Slab"/>
                <a:ea typeface="Roboto Slab"/>
                <a:cs typeface="Roboto Slab"/>
                <a:sym typeface="Roboto Slab"/>
              </a:rPr>
              <a:t>alunos, estabelecimentos, salas, recursos</a:t>
            </a:r>
            <a:endParaRPr sz="900" dirty="0">
              <a:solidFill>
                <a:srgbClr val="525252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 dirty="0">
              <a:solidFill>
                <a:srgbClr val="525252"/>
              </a:solidFill>
              <a:latin typeface="Roboto Slab Regular"/>
              <a:ea typeface="Roboto Slab Regular"/>
              <a:cs typeface="Roboto Slab Regular"/>
              <a:sym typeface="Roboto Slab Regular"/>
            </a:endParaRPr>
          </a:p>
        </p:txBody>
      </p:sp>
      <p:sp>
        <p:nvSpPr>
          <p:cNvPr id="15" name="Google Shape;722;p47">
            <a:extLst>
              <a:ext uri="{FF2B5EF4-FFF2-40B4-BE49-F238E27FC236}">
                <a16:creationId xmlns:a16="http://schemas.microsoft.com/office/drawing/2014/main" id="{14230E50-5750-FD48-AF5E-13A2F307E247}"/>
              </a:ext>
            </a:extLst>
          </p:cNvPr>
          <p:cNvSpPr txBox="1"/>
          <p:nvPr/>
        </p:nvSpPr>
        <p:spPr>
          <a:xfrm>
            <a:off x="2687522" y="3906381"/>
            <a:ext cx="1489800" cy="2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525252"/>
                </a:solidFill>
                <a:latin typeface="Oswald"/>
                <a:ea typeface="Oswald"/>
                <a:cs typeface="Oswald"/>
                <a:sym typeface="Oswald"/>
              </a:rPr>
              <a:t>INDICADORES</a:t>
            </a:r>
            <a:endParaRPr sz="1800" dirty="0">
              <a:solidFill>
                <a:srgbClr val="52525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7" name="Google Shape;721;p47">
            <a:extLst>
              <a:ext uri="{FF2B5EF4-FFF2-40B4-BE49-F238E27FC236}">
                <a16:creationId xmlns:a16="http://schemas.microsoft.com/office/drawing/2014/main" id="{7729CED6-8242-9747-8DE3-F5136CEA086E}"/>
              </a:ext>
            </a:extLst>
          </p:cNvPr>
          <p:cNvSpPr txBox="1"/>
          <p:nvPr/>
        </p:nvSpPr>
        <p:spPr>
          <a:xfrm>
            <a:off x="2687103" y="4237724"/>
            <a:ext cx="1490100" cy="3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900" dirty="0">
                <a:solidFill>
                  <a:srgbClr val="525252"/>
                </a:solidFill>
                <a:latin typeface="Roboto Slab"/>
                <a:ea typeface="Roboto Slab"/>
                <a:cs typeface="Roboto Slab"/>
                <a:sym typeface="Roboto Slab"/>
              </a:rPr>
              <a:t>de execução do PADDE</a:t>
            </a:r>
            <a:endParaRPr sz="900" dirty="0">
              <a:solidFill>
                <a:srgbClr val="525252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 dirty="0">
              <a:solidFill>
                <a:srgbClr val="525252"/>
              </a:solidFill>
              <a:latin typeface="Roboto Slab Regular"/>
              <a:ea typeface="Roboto Slab Regular"/>
              <a:cs typeface="Roboto Slab Regular"/>
              <a:sym typeface="Roboto Slab Regular"/>
            </a:endParaRPr>
          </a:p>
        </p:txBody>
      </p:sp>
      <p:pic>
        <p:nvPicPr>
          <p:cNvPr id="16" name="Picture 4" descr="20 Video Examples From Investment Management Services &amp; Solutions">
            <a:extLst>
              <a:ext uri="{FF2B5EF4-FFF2-40B4-BE49-F238E27FC236}">
                <a16:creationId xmlns:a16="http://schemas.microsoft.com/office/drawing/2014/main" id="{895FC033-33C6-5745-A9B7-86B42D580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B0D5D6"/>
              </a:clrFrom>
              <a:clrTo>
                <a:srgbClr val="B0D5D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073" y="1586195"/>
            <a:ext cx="2777890" cy="208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65EC19A3-E0E0-9646-921E-C31E26D83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467" y="221997"/>
            <a:ext cx="1969200" cy="1485840"/>
          </a:xfrm>
          <a:prstGeom prst="rect">
            <a:avLst/>
          </a:prstGeom>
        </p:spPr>
      </p:pic>
      <p:pic>
        <p:nvPicPr>
          <p:cNvPr id="1034" name="Picture 10" descr="Qintess terá nova sede no Brasil - Inforchannel">
            <a:extLst>
              <a:ext uri="{FF2B5EF4-FFF2-40B4-BE49-F238E27FC236}">
                <a16:creationId xmlns:a16="http://schemas.microsoft.com/office/drawing/2014/main" id="{E2915A2A-7829-854A-925B-6F6250A01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79" y="3472655"/>
            <a:ext cx="2024176" cy="147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19927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6"/>
          <p:cNvSpPr txBox="1">
            <a:spLocks noGrp="1"/>
          </p:cNvSpPr>
          <p:nvPr>
            <p:ph type="title"/>
          </p:nvPr>
        </p:nvSpPr>
        <p:spPr>
          <a:xfrm>
            <a:off x="762378" y="2794231"/>
            <a:ext cx="7632600" cy="969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11 </a:t>
            </a:r>
            <a:r>
              <a:rPr lang="en-US" sz="2000" dirty="0" err="1"/>
              <a:t>Junho</a:t>
            </a:r>
            <a:r>
              <a:rPr lang="en-US" sz="2000" dirty="0"/>
              <a:t> 2021</a:t>
            </a:r>
            <a:endParaRPr sz="2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6"/>
          <p:cNvSpPr txBox="1">
            <a:spLocks noGrp="1"/>
          </p:cNvSpPr>
          <p:nvPr>
            <p:ph type="title"/>
          </p:nvPr>
        </p:nvSpPr>
        <p:spPr>
          <a:xfrm>
            <a:off x="949273" y="3436014"/>
            <a:ext cx="5589000" cy="18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DAC1B6"/>
                </a:solidFill>
              </a:rPr>
              <a:t>SUMÁRIO EXECUTIVO </a:t>
            </a:r>
            <a:endParaRPr sz="3600" dirty="0">
              <a:solidFill>
                <a:srgbClr val="DAC1B6"/>
              </a:solidFill>
            </a:endParaRPr>
          </a:p>
        </p:txBody>
      </p:sp>
      <p:sp>
        <p:nvSpPr>
          <p:cNvPr id="145" name="Google Shape;145;p26"/>
          <p:cNvSpPr txBox="1">
            <a:spLocks noGrp="1"/>
          </p:cNvSpPr>
          <p:nvPr>
            <p:ph type="subTitle" idx="1"/>
          </p:nvPr>
        </p:nvSpPr>
        <p:spPr>
          <a:xfrm>
            <a:off x="949273" y="2243082"/>
            <a:ext cx="2926200" cy="41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dirty="0"/>
              <a:t>A educação enquanto pressuposto para a vitalidade da economia e sociedade europeia.</a:t>
            </a:r>
          </a:p>
        </p:txBody>
      </p:sp>
      <p:sp>
        <p:nvSpPr>
          <p:cNvPr id="4" name="Google Shape;190;p31">
            <a:extLst>
              <a:ext uri="{FF2B5EF4-FFF2-40B4-BE49-F238E27FC236}">
                <a16:creationId xmlns:a16="http://schemas.microsoft.com/office/drawing/2014/main" id="{9CF127D5-9E1F-2244-BB1B-34A0B7377D6B}"/>
              </a:ext>
            </a:extLst>
          </p:cNvPr>
          <p:cNvSpPr txBox="1">
            <a:spLocks/>
          </p:cNvSpPr>
          <p:nvPr/>
        </p:nvSpPr>
        <p:spPr>
          <a:xfrm>
            <a:off x="5075173" y="1131651"/>
            <a:ext cx="2926200" cy="3811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300"/>
              <a:buFont typeface="Roboto Slab Regular"/>
              <a:buNone/>
              <a:defRPr sz="1200" b="0" i="0" u="none" strike="noStrike" cap="none">
                <a:solidFill>
                  <a:srgbClr val="52525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300"/>
              <a:buFont typeface="Roboto Slab Regular"/>
              <a:buNone/>
              <a:defRPr sz="1300" b="0" i="0" u="none" strike="noStrike" cap="none">
                <a:solidFill>
                  <a:srgbClr val="52525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300"/>
              <a:buFont typeface="Roboto Slab Regular"/>
              <a:buNone/>
              <a:defRPr sz="1300" b="0" i="0" u="none" strike="noStrike" cap="none">
                <a:solidFill>
                  <a:srgbClr val="52525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300"/>
              <a:buFont typeface="Roboto Slab Regular"/>
              <a:buNone/>
              <a:defRPr sz="1300" b="0" i="0" u="none" strike="noStrike" cap="none">
                <a:solidFill>
                  <a:srgbClr val="52525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300"/>
              <a:buFont typeface="Roboto Slab Regular"/>
              <a:buNone/>
              <a:defRPr sz="1300" b="0" i="0" u="none" strike="noStrike" cap="none">
                <a:solidFill>
                  <a:srgbClr val="52525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300"/>
              <a:buFont typeface="Roboto Slab Regular"/>
              <a:buNone/>
              <a:defRPr sz="1300" b="0" i="0" u="none" strike="noStrike" cap="none">
                <a:solidFill>
                  <a:srgbClr val="52525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300"/>
              <a:buFont typeface="Roboto Slab Regular"/>
              <a:buNone/>
              <a:defRPr sz="1300" b="0" i="0" u="none" strike="noStrike" cap="none">
                <a:solidFill>
                  <a:srgbClr val="52525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300"/>
              <a:buFont typeface="Roboto Slab Regular"/>
              <a:buNone/>
              <a:defRPr sz="1300" b="0" i="0" u="none" strike="noStrike" cap="none">
                <a:solidFill>
                  <a:srgbClr val="52525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300"/>
              <a:buFont typeface="Roboto Slab Regular"/>
              <a:buNone/>
              <a:defRPr sz="1300" b="0" i="0" u="none" strike="noStrike" cap="none">
                <a:solidFill>
                  <a:srgbClr val="52525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pPr marL="0" indent="0"/>
            <a:r>
              <a:rPr lang="pt-PT" dirty="0"/>
              <a:t>Alcançar em 2025 um espaço europeu de educação [3], reinventando a educação e a formação para atender à era digital é uma das metas centrais da politica europeia, inscrita em seis dimensões: qualidade, inclusão e género, transição verde e digital, apoio a professores, ensino superior e geopolítica.</a:t>
            </a:r>
          </a:p>
          <a:p>
            <a:pPr marL="0" indent="0"/>
            <a:r>
              <a:rPr lang="pt-PT" dirty="0"/>
              <a:t>O Plano Europeu de Ação para a Educação Digital [2] atende aos desafios da tecnologia na inovação do ensino-aprendizagem para a evolução das competências.</a:t>
            </a:r>
          </a:p>
          <a:p>
            <a:pPr marL="0" indent="0"/>
            <a:r>
              <a:rPr lang="pt-PT" dirty="0"/>
              <a:t>Prosseguindo os fundamentos nacionais e europeus da politica para a educação, o presente </a:t>
            </a:r>
            <a:r>
              <a:rPr lang="pt-PT" dirty="0" err="1"/>
              <a:t>PADDinvest</a:t>
            </a:r>
            <a:r>
              <a:rPr lang="pt-PT" dirty="0"/>
              <a:t> traduz-se no conceito de investimento para a concretização das medidas PADDE.</a:t>
            </a:r>
          </a:p>
          <a:p>
            <a:pPr marL="0" indent="0"/>
            <a:endParaRPr lang="pt-PT" dirty="0"/>
          </a:p>
          <a:p>
            <a:pPr marL="0" indent="0"/>
            <a:endParaRPr lang="pt-PT" dirty="0"/>
          </a:p>
          <a:p>
            <a:pPr marL="0" indent="0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806018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8"/>
          <p:cNvSpPr txBox="1">
            <a:spLocks noGrp="1"/>
          </p:cNvSpPr>
          <p:nvPr>
            <p:ph type="title"/>
          </p:nvPr>
        </p:nvSpPr>
        <p:spPr>
          <a:xfrm>
            <a:off x="2771881" y="233231"/>
            <a:ext cx="8319900" cy="1045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DAC1B6"/>
                </a:solidFill>
              </a:rPr>
              <a:t>INDICE</a:t>
            </a:r>
            <a:endParaRPr dirty="0">
              <a:solidFill>
                <a:srgbClr val="DAC1B6"/>
              </a:solidFill>
            </a:endParaRPr>
          </a:p>
        </p:txBody>
      </p:sp>
      <p:sp>
        <p:nvSpPr>
          <p:cNvPr id="158" name="Google Shape;158;p28"/>
          <p:cNvSpPr txBox="1">
            <a:spLocks noGrp="1"/>
          </p:cNvSpPr>
          <p:nvPr>
            <p:ph type="title" idx="2"/>
          </p:nvPr>
        </p:nvSpPr>
        <p:spPr>
          <a:xfrm>
            <a:off x="6534901" y="1940350"/>
            <a:ext cx="5358900" cy="30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FUNDAMENTOS</a:t>
            </a:r>
            <a:endParaRPr dirty="0"/>
          </a:p>
        </p:txBody>
      </p:sp>
      <p:sp>
        <p:nvSpPr>
          <p:cNvPr id="159" name="Google Shape;159;p28"/>
          <p:cNvSpPr txBox="1">
            <a:spLocks noGrp="1"/>
          </p:cNvSpPr>
          <p:nvPr>
            <p:ph type="title" idx="7"/>
          </p:nvPr>
        </p:nvSpPr>
        <p:spPr>
          <a:xfrm>
            <a:off x="5630853" y="1813903"/>
            <a:ext cx="843000" cy="526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01</a:t>
            </a:r>
            <a:endParaRPr/>
          </a:p>
        </p:txBody>
      </p:sp>
      <p:sp>
        <p:nvSpPr>
          <p:cNvPr id="160" name="Google Shape;160;p28"/>
          <p:cNvSpPr txBox="1">
            <a:spLocks noGrp="1"/>
          </p:cNvSpPr>
          <p:nvPr>
            <p:ph type="title" idx="8"/>
          </p:nvPr>
        </p:nvSpPr>
        <p:spPr>
          <a:xfrm>
            <a:off x="5630853" y="2875828"/>
            <a:ext cx="843000" cy="526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02</a:t>
            </a:r>
            <a:endParaRPr/>
          </a:p>
        </p:txBody>
      </p:sp>
      <p:sp>
        <p:nvSpPr>
          <p:cNvPr id="161" name="Google Shape;161;p28"/>
          <p:cNvSpPr txBox="1">
            <a:spLocks noGrp="1"/>
          </p:cNvSpPr>
          <p:nvPr>
            <p:ph type="title" idx="9"/>
          </p:nvPr>
        </p:nvSpPr>
        <p:spPr>
          <a:xfrm>
            <a:off x="5630853" y="3937753"/>
            <a:ext cx="843000" cy="526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03</a:t>
            </a:r>
            <a:endParaRPr/>
          </a:p>
        </p:txBody>
      </p:sp>
      <p:sp>
        <p:nvSpPr>
          <p:cNvPr id="162" name="Google Shape;162;p28"/>
          <p:cNvSpPr txBox="1">
            <a:spLocks noGrp="1"/>
          </p:cNvSpPr>
          <p:nvPr>
            <p:ph type="subTitle" idx="1"/>
          </p:nvPr>
        </p:nvSpPr>
        <p:spPr>
          <a:xfrm>
            <a:off x="6534900" y="2259650"/>
            <a:ext cx="2066100" cy="24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/>
              <a:t>da legislação e politica educativa nacional e europeia</a:t>
            </a:r>
          </a:p>
        </p:txBody>
      </p:sp>
      <p:sp>
        <p:nvSpPr>
          <p:cNvPr id="163" name="Google Shape;163;p28"/>
          <p:cNvSpPr txBox="1">
            <a:spLocks noGrp="1"/>
          </p:cNvSpPr>
          <p:nvPr>
            <p:ph type="title" idx="3"/>
          </p:nvPr>
        </p:nvSpPr>
        <p:spPr>
          <a:xfrm>
            <a:off x="6534901" y="3000440"/>
            <a:ext cx="5358900" cy="30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INVESTIMENTO</a:t>
            </a:r>
            <a:endParaRPr dirty="0"/>
          </a:p>
        </p:txBody>
      </p:sp>
      <p:sp>
        <p:nvSpPr>
          <p:cNvPr id="164" name="Google Shape;164;p28"/>
          <p:cNvSpPr txBox="1">
            <a:spLocks noGrp="1"/>
          </p:cNvSpPr>
          <p:nvPr>
            <p:ph type="subTitle" idx="4"/>
          </p:nvPr>
        </p:nvSpPr>
        <p:spPr>
          <a:xfrm>
            <a:off x="6534900" y="3319738"/>
            <a:ext cx="2066100" cy="24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/>
              <a:t>planeamento da infraestrutura e recursos digitais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PT" dirty="0"/>
          </a:p>
        </p:txBody>
      </p:sp>
      <p:sp>
        <p:nvSpPr>
          <p:cNvPr id="165" name="Google Shape;165;p28"/>
          <p:cNvSpPr txBox="1">
            <a:spLocks noGrp="1"/>
          </p:cNvSpPr>
          <p:nvPr>
            <p:ph type="title" idx="5"/>
          </p:nvPr>
        </p:nvSpPr>
        <p:spPr>
          <a:xfrm>
            <a:off x="6534901" y="4062355"/>
            <a:ext cx="5358900" cy="30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FINANCIAMENTO</a:t>
            </a:r>
            <a:endParaRPr dirty="0"/>
          </a:p>
        </p:txBody>
      </p:sp>
      <p:sp>
        <p:nvSpPr>
          <p:cNvPr id="166" name="Google Shape;166;p28"/>
          <p:cNvSpPr txBox="1">
            <a:spLocks noGrp="1"/>
          </p:cNvSpPr>
          <p:nvPr>
            <p:ph type="subTitle" idx="6"/>
          </p:nvPr>
        </p:nvSpPr>
        <p:spPr>
          <a:xfrm>
            <a:off x="6534900" y="4381650"/>
            <a:ext cx="2317552" cy="24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/>
              <a:t>oportunidades para a concretização das rubricas de investimento</a:t>
            </a:r>
          </a:p>
        </p:txBody>
      </p:sp>
      <p:pic>
        <p:nvPicPr>
          <p:cNvPr id="2050" name="Picture 2" descr="NBTC encourages “Smart Board” 5G online classroom">
            <a:extLst>
              <a:ext uri="{FF2B5EF4-FFF2-40B4-BE49-F238E27FC236}">
                <a16:creationId xmlns:a16="http://schemas.microsoft.com/office/drawing/2014/main" id="{66FA3D1D-6C65-FC4E-846F-5D79589C9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2843" y="0"/>
            <a:ext cx="574104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7"/>
          <p:cNvSpPr txBox="1">
            <a:spLocks noGrp="1"/>
          </p:cNvSpPr>
          <p:nvPr>
            <p:ph type="title" idx="2"/>
          </p:nvPr>
        </p:nvSpPr>
        <p:spPr>
          <a:xfrm>
            <a:off x="1626575" y="1766514"/>
            <a:ext cx="843000" cy="526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01</a:t>
            </a:r>
            <a:endParaRPr dirty="0"/>
          </a:p>
        </p:txBody>
      </p:sp>
      <p:sp>
        <p:nvSpPr>
          <p:cNvPr id="263" name="Google Shape;263;p37"/>
          <p:cNvSpPr txBox="1">
            <a:spLocks noGrp="1"/>
          </p:cNvSpPr>
          <p:nvPr>
            <p:ph type="title"/>
          </p:nvPr>
        </p:nvSpPr>
        <p:spPr>
          <a:xfrm>
            <a:off x="401587" y="2571750"/>
            <a:ext cx="3295804" cy="89987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dirty="0"/>
              <a:t>FUNDAMENTOS</a:t>
            </a:r>
            <a:br>
              <a:rPr lang="en-US" dirty="0"/>
            </a:br>
            <a:r>
              <a:rPr lang="pt-PT" sz="1600" dirty="0">
                <a:solidFill>
                  <a:srgbClr val="BBD0CF"/>
                </a:solidFill>
              </a:rPr>
              <a:t>da legislação e politica educativa </a:t>
            </a:r>
            <a:br>
              <a:rPr lang="pt-PT" sz="1600" dirty="0">
                <a:solidFill>
                  <a:srgbClr val="BBD0CF"/>
                </a:solidFill>
              </a:rPr>
            </a:br>
            <a:r>
              <a:rPr lang="pt-PT" sz="1600" dirty="0">
                <a:solidFill>
                  <a:srgbClr val="BBD0CF"/>
                </a:solidFill>
              </a:rPr>
              <a:t>nacional e europeia</a:t>
            </a:r>
            <a:br>
              <a:rPr lang="pt-PT" dirty="0"/>
            </a:br>
            <a:endParaRPr dirty="0">
              <a:solidFill>
                <a:srgbClr val="DAC1B6"/>
              </a:solidFill>
            </a:endParaRPr>
          </a:p>
        </p:txBody>
      </p:sp>
      <p:pic>
        <p:nvPicPr>
          <p:cNvPr id="7" name="Picture 8" descr="Smart Education AI Big Data Cloud Computing Concept. Student offers smart  education icon on virtual screen. Intellectual e-learning technology.  Fotografia do Stock | Adobe Stock">
            <a:extLst>
              <a:ext uri="{FF2B5EF4-FFF2-40B4-BE49-F238E27FC236}">
                <a16:creationId xmlns:a16="http://schemas.microsoft.com/office/drawing/2014/main" id="{935CA239-D01F-1047-BA07-D559DC5714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2" b="8625"/>
          <a:stretch/>
        </p:blipFill>
        <p:spPr bwMode="auto">
          <a:xfrm>
            <a:off x="3697391" y="0"/>
            <a:ext cx="544660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175;p29">
            <a:extLst>
              <a:ext uri="{FF2B5EF4-FFF2-40B4-BE49-F238E27FC236}">
                <a16:creationId xmlns:a16="http://schemas.microsoft.com/office/drawing/2014/main" id="{5EC5EDE0-5AA2-574F-9BF9-1781CE2A1F79}"/>
              </a:ext>
            </a:extLst>
          </p:cNvPr>
          <p:cNvSpPr/>
          <p:nvPr/>
        </p:nvSpPr>
        <p:spPr>
          <a:xfrm>
            <a:off x="3697391" y="-45378"/>
            <a:ext cx="5446609" cy="5177223"/>
          </a:xfrm>
          <a:custGeom>
            <a:avLst/>
            <a:gdLst/>
            <a:ahLst/>
            <a:cxnLst/>
            <a:rect l="l" t="t" r="r" b="b"/>
            <a:pathLst>
              <a:path w="8709025" h="9722485" extrusionOk="0">
                <a:moveTo>
                  <a:pt x="8708948" y="0"/>
                </a:moveTo>
                <a:lnTo>
                  <a:pt x="8708948" y="9721926"/>
                </a:lnTo>
                <a:lnTo>
                  <a:pt x="0" y="9721926"/>
                </a:lnTo>
                <a:lnTo>
                  <a:pt x="0" y="0"/>
                </a:lnTo>
                <a:lnTo>
                  <a:pt x="8708948" y="0"/>
                </a:lnTo>
                <a:close/>
              </a:path>
            </a:pathLst>
          </a:custGeom>
          <a:solidFill>
            <a:srgbClr val="F0EEEB">
              <a:alpha val="2196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47"/>
          <p:cNvSpPr txBox="1">
            <a:spLocks noGrp="1"/>
          </p:cNvSpPr>
          <p:nvPr>
            <p:ph type="title"/>
          </p:nvPr>
        </p:nvSpPr>
        <p:spPr>
          <a:xfrm>
            <a:off x="552728" y="511049"/>
            <a:ext cx="1171899" cy="923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>
                <a:solidFill>
                  <a:srgbClr val="DAC1B6"/>
                </a:solidFill>
              </a:rPr>
              <a:t>FUNDAMENTOS </a:t>
            </a:r>
            <a:r>
              <a:rPr lang="pt-PT" dirty="0"/>
              <a:t>técnicos, jurídicos e institucionais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712" name="Google Shape;712;p47"/>
          <p:cNvSpPr/>
          <p:nvPr/>
        </p:nvSpPr>
        <p:spPr>
          <a:xfrm>
            <a:off x="4608758" y="244123"/>
            <a:ext cx="1969200" cy="4814014"/>
          </a:xfrm>
          <a:prstGeom prst="rect">
            <a:avLst/>
          </a:prstGeom>
          <a:solidFill>
            <a:srgbClr val="DAC1B6"/>
          </a:solidFill>
          <a:ln>
            <a:noFill/>
          </a:ln>
        </p:spPr>
        <p:txBody>
          <a:bodyPr spcFirstLastPara="1" wrap="square" lIns="48200" tIns="48200" rIns="48200" bIns="48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47"/>
          <p:cNvSpPr/>
          <p:nvPr/>
        </p:nvSpPr>
        <p:spPr>
          <a:xfrm>
            <a:off x="2407033" y="244123"/>
            <a:ext cx="1969200" cy="4814014"/>
          </a:xfrm>
          <a:prstGeom prst="rect">
            <a:avLst/>
          </a:prstGeom>
          <a:solidFill>
            <a:srgbClr val="BBD0CF"/>
          </a:solidFill>
          <a:ln>
            <a:noFill/>
          </a:ln>
        </p:spPr>
        <p:txBody>
          <a:bodyPr spcFirstLastPara="1" wrap="square" lIns="48200" tIns="48200" rIns="48200" bIns="48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47"/>
          <p:cNvSpPr txBox="1"/>
          <p:nvPr/>
        </p:nvSpPr>
        <p:spPr>
          <a:xfrm>
            <a:off x="2643737" y="557514"/>
            <a:ext cx="1489800" cy="2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bg1"/>
                </a:solidFill>
                <a:latin typeface="Oswald"/>
                <a:ea typeface="Oswald"/>
                <a:cs typeface="Oswald"/>
                <a:sym typeface="Oswald"/>
              </a:rPr>
              <a:t>POLITICA EDUCATIVA</a:t>
            </a:r>
            <a:endParaRPr sz="1800" dirty="0">
              <a:solidFill>
                <a:schemeClr val="bg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17" name="Google Shape;717;p47"/>
          <p:cNvSpPr txBox="1"/>
          <p:nvPr/>
        </p:nvSpPr>
        <p:spPr>
          <a:xfrm>
            <a:off x="2498712" y="1234947"/>
            <a:ext cx="1770256" cy="3633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pt-PT" sz="1000" dirty="0">
                <a:solidFill>
                  <a:schemeClr val="bg1"/>
                </a:solidFill>
                <a:latin typeface="+mn-lt"/>
              </a:rPr>
              <a:t>Em Portugal, acompanhando o contexto europeu, a educação enfrenta um dos maiores desafios </a:t>
            </a:r>
            <a:r>
              <a:rPr lang="pt-PT" sz="1000" dirty="0" err="1">
                <a:solidFill>
                  <a:schemeClr val="bg1"/>
                </a:solidFill>
                <a:latin typeface="+mn-lt"/>
              </a:rPr>
              <a:t>societais</a:t>
            </a:r>
            <a:r>
              <a:rPr lang="pt-PT" sz="1000" dirty="0">
                <a:solidFill>
                  <a:schemeClr val="bg1"/>
                </a:solidFill>
                <a:latin typeface="+mn-lt"/>
              </a:rPr>
              <a:t>, face à transformação estrutural para uma educação digital na concretização da reforma inscrita no PRR 2021 [26]  e Estratégia Portugal 2030 [27] </a:t>
            </a:r>
            <a:r>
              <a:rPr lang="pt-PT" sz="1000" dirty="0">
                <a:solidFill>
                  <a:schemeClr val="bg1"/>
                </a:solidFill>
              </a:rPr>
              <a:t>que visa o reforço da capacidade de resposta do sistema educativo e formativo. </a:t>
            </a:r>
            <a:endParaRPr lang="pt-PT" sz="1000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pt-PT" sz="1000" dirty="0">
                <a:solidFill>
                  <a:schemeClr val="bg1"/>
                </a:solidFill>
                <a:latin typeface="+mn-lt"/>
              </a:rPr>
              <a:t>O PADDE - plano de ação para o desenvolvimento digital da escola [1], segue a estratégia da educação digital inscrita numa política europeia comum [2].</a:t>
            </a:r>
          </a:p>
          <a:p>
            <a:pPr algn="ctr"/>
            <a:r>
              <a:rPr lang="pt-PT" sz="1000" dirty="0">
                <a:solidFill>
                  <a:schemeClr val="bg1"/>
                </a:solidFill>
                <a:latin typeface="+mn-lt"/>
                <a:ea typeface="Roboto Slab"/>
                <a:cs typeface="Roboto Slab"/>
                <a:sym typeface="Roboto Slab"/>
              </a:rPr>
              <a:t>Na vertente da transição digital na administração pública inscreve-se a Educação Digital na RCM 30/2020 [5], RCM 98/2020 [27] e RCM 59/2021 [11], com benefícios do programa Portugal Digital.</a:t>
            </a:r>
            <a:br>
              <a:rPr lang="en-US" sz="1000" dirty="0">
                <a:solidFill>
                  <a:schemeClr val="bg1"/>
                </a:solidFill>
                <a:latin typeface="+mn-lt"/>
                <a:ea typeface="Roboto Slab"/>
                <a:cs typeface="Roboto Slab"/>
                <a:sym typeface="Roboto Slab"/>
              </a:rPr>
            </a:br>
            <a:endParaRPr sz="1000" dirty="0">
              <a:solidFill>
                <a:schemeClr val="bg1"/>
              </a:solidFill>
              <a:latin typeface="+mn-lt"/>
              <a:ea typeface="Roboto Slab"/>
              <a:cs typeface="Roboto Slab"/>
              <a:sym typeface="Roboto Slab"/>
            </a:endParaRPr>
          </a:p>
        </p:txBody>
      </p:sp>
      <p:sp>
        <p:nvSpPr>
          <p:cNvPr id="720" name="Google Shape;720;p47"/>
          <p:cNvSpPr txBox="1"/>
          <p:nvPr/>
        </p:nvSpPr>
        <p:spPr>
          <a:xfrm>
            <a:off x="4841700" y="4323074"/>
            <a:ext cx="1489800" cy="2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525252"/>
                </a:solidFill>
                <a:latin typeface="Oswald"/>
                <a:ea typeface="Oswald"/>
                <a:cs typeface="Oswald"/>
                <a:sym typeface="Oswald"/>
              </a:rPr>
              <a:t>RECOMENDAÇÃO CONSELHO EU</a:t>
            </a:r>
            <a:endParaRPr sz="1800" dirty="0">
              <a:solidFill>
                <a:srgbClr val="52525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21" name="Google Shape;721;p47"/>
          <p:cNvSpPr txBox="1"/>
          <p:nvPr/>
        </p:nvSpPr>
        <p:spPr>
          <a:xfrm>
            <a:off x="4658862" y="381029"/>
            <a:ext cx="1856466" cy="350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900" dirty="0">
                <a:solidFill>
                  <a:srgbClr val="525252"/>
                </a:solidFill>
                <a:latin typeface="Roboto Slab"/>
                <a:ea typeface="Roboto Slab"/>
                <a:cs typeface="Roboto Slab"/>
                <a:sym typeface="Roboto Slab"/>
              </a:rPr>
              <a:t>As orientações europeias em matéria de ensino e educação profissional constam na resolução do concelho EU de novembro de 2020 [4], propondo um conjunto de metas relevantes a concretizar em 2025:</a:t>
            </a:r>
          </a:p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t-PT" sz="900" dirty="0">
              <a:solidFill>
                <a:srgbClr val="525252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900" dirty="0">
                <a:solidFill>
                  <a:srgbClr val="525252"/>
                </a:solidFill>
                <a:latin typeface="Roboto Slab"/>
                <a:ea typeface="Roboto Slab"/>
                <a:cs typeface="Roboto Slab"/>
                <a:sym typeface="Roboto Slab"/>
              </a:rPr>
              <a:t>82% diplomados com emprego</a:t>
            </a:r>
          </a:p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900" dirty="0">
                <a:solidFill>
                  <a:srgbClr val="525252"/>
                </a:solidFill>
                <a:latin typeface="Roboto Slab"/>
                <a:ea typeface="Roboto Slab"/>
                <a:cs typeface="Roboto Slab"/>
                <a:sym typeface="Roboto Slab"/>
              </a:rPr>
              <a:t>60% alunos com aprendizagem em contexto laboral</a:t>
            </a:r>
          </a:p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900" dirty="0">
                <a:solidFill>
                  <a:srgbClr val="525252"/>
                </a:solidFill>
                <a:latin typeface="Roboto Slab"/>
                <a:ea typeface="Roboto Slab"/>
                <a:cs typeface="Roboto Slab"/>
                <a:sym typeface="Roboto Slab"/>
              </a:rPr>
              <a:t>8% aprendentes com experiencia de mobilidade no estrangeiro</a:t>
            </a:r>
          </a:p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t-PT" sz="900" dirty="0">
              <a:solidFill>
                <a:srgbClr val="525252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900" dirty="0">
                <a:solidFill>
                  <a:srgbClr val="525252"/>
                </a:solidFill>
                <a:latin typeface="Roboto Slab"/>
                <a:ea typeface="Roboto Slab"/>
                <a:cs typeface="Roboto Slab"/>
                <a:sym typeface="Roboto Slab"/>
              </a:rPr>
              <a:t>visa ainda a adaptação dos programas de ensino à evolução do mercado de trabalho, incorporando competências verdes, digitais, CTEAM, em regimes mistos de presencial e digital, e percursos flexíveis com esquemas de qualificações europeus [24], a par dos desafios organizacionais e indicadores de resultado inscritos no EQAVET [10].</a:t>
            </a:r>
          </a:p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rgbClr val="525252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rgbClr val="525252"/>
              </a:solidFill>
              <a:latin typeface="Roboto Slab Regular"/>
              <a:ea typeface="Roboto Slab Regular"/>
              <a:cs typeface="Roboto Slab Regular"/>
              <a:sym typeface="Roboto Slab Regular"/>
            </a:endParaRPr>
          </a:p>
        </p:txBody>
      </p:sp>
      <p:sp>
        <p:nvSpPr>
          <p:cNvPr id="13" name="Google Shape;713;p47">
            <a:extLst>
              <a:ext uri="{FF2B5EF4-FFF2-40B4-BE49-F238E27FC236}">
                <a16:creationId xmlns:a16="http://schemas.microsoft.com/office/drawing/2014/main" id="{FDB20377-DDC7-274A-BDD9-685DE52AC337}"/>
              </a:ext>
            </a:extLst>
          </p:cNvPr>
          <p:cNvSpPr/>
          <p:nvPr/>
        </p:nvSpPr>
        <p:spPr>
          <a:xfrm>
            <a:off x="6810483" y="244123"/>
            <a:ext cx="1969200" cy="4814014"/>
          </a:xfrm>
          <a:prstGeom prst="rect">
            <a:avLst/>
          </a:prstGeom>
          <a:solidFill>
            <a:srgbClr val="EFD9D1"/>
          </a:solidFill>
          <a:ln>
            <a:noFill/>
          </a:ln>
        </p:spPr>
        <p:txBody>
          <a:bodyPr spcFirstLastPara="1" wrap="square" lIns="48200" tIns="48200" rIns="48200" bIns="48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722;p47">
            <a:extLst>
              <a:ext uri="{FF2B5EF4-FFF2-40B4-BE49-F238E27FC236}">
                <a16:creationId xmlns:a16="http://schemas.microsoft.com/office/drawing/2014/main" id="{79094C1C-4B15-9C43-BF1E-716D4DDC132F}"/>
              </a:ext>
            </a:extLst>
          </p:cNvPr>
          <p:cNvSpPr txBox="1"/>
          <p:nvPr/>
        </p:nvSpPr>
        <p:spPr>
          <a:xfrm>
            <a:off x="7043544" y="515183"/>
            <a:ext cx="1489800" cy="2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525252"/>
                </a:solidFill>
                <a:latin typeface="Oswald"/>
                <a:ea typeface="Oswald"/>
                <a:cs typeface="Oswald"/>
                <a:sym typeface="Oswald"/>
              </a:rPr>
              <a:t>AREA EU DE EDUCAÇÃO</a:t>
            </a:r>
            <a:endParaRPr sz="1800" dirty="0">
              <a:solidFill>
                <a:srgbClr val="52525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8" name="Google Shape;723;p47">
            <a:extLst>
              <a:ext uri="{FF2B5EF4-FFF2-40B4-BE49-F238E27FC236}">
                <a16:creationId xmlns:a16="http://schemas.microsoft.com/office/drawing/2014/main" id="{BB17B90D-BA48-FD4F-AB34-F6B22B764244}"/>
              </a:ext>
            </a:extLst>
          </p:cNvPr>
          <p:cNvSpPr txBox="1"/>
          <p:nvPr/>
        </p:nvSpPr>
        <p:spPr>
          <a:xfrm>
            <a:off x="6876789" y="1132601"/>
            <a:ext cx="1840262" cy="3850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lvl="0" algn="ctr"/>
            <a:r>
              <a:rPr lang="pt-PT" sz="900" dirty="0">
                <a:solidFill>
                  <a:srgbClr val="525252"/>
                </a:solidFill>
                <a:latin typeface="Roboto Slab"/>
                <a:ea typeface="Roboto Slab"/>
                <a:cs typeface="Roboto Slab"/>
                <a:sym typeface="Roboto Slab"/>
              </a:rPr>
              <a:t>A politica educativa EU propõe instituir o espaço europeu de educação [3], atribuindo o papel primordial à educação ao longo da vida, que visa dotar os europeus de competências para liderarem os processos de transição digital e ecológica [4, 5], impulsionadores do crescimento económico, da inovação e da primazia por um estilo de vida europeu sustentável. </a:t>
            </a:r>
          </a:p>
          <a:p>
            <a:pPr marL="12700" lvl="0" algn="ctr"/>
            <a:r>
              <a:rPr lang="pt-PT" sz="900" dirty="0">
                <a:solidFill>
                  <a:srgbClr val="525252"/>
                </a:solidFill>
                <a:latin typeface="Roboto Slab"/>
                <a:ea typeface="Roboto Slab"/>
                <a:cs typeface="Roboto Slab"/>
                <a:sym typeface="Roboto Slab"/>
              </a:rPr>
              <a:t>Neste contexto, divulgam-se diversos instrumentos que orientam o trabalho dos Estados Membros em matéria de Educação Digital, conforme as 14 ações do Plano EU [2] e 12 medidas a prosseguir na Agenda EU de competências [25].</a:t>
            </a:r>
          </a:p>
          <a:p>
            <a:pPr marL="12700" lvl="0" algn="ctr"/>
            <a:r>
              <a:rPr lang="pt-PT" sz="900" dirty="0">
                <a:solidFill>
                  <a:srgbClr val="525252"/>
                </a:solidFill>
                <a:latin typeface="Roboto Slab"/>
                <a:ea typeface="Roboto Slab"/>
                <a:cs typeface="Roboto Slab"/>
                <a:sym typeface="Roboto Slab"/>
              </a:rPr>
              <a:t>A coleção de instrumentos </a:t>
            </a:r>
            <a:r>
              <a:rPr lang="pt-PT" sz="900" dirty="0" err="1">
                <a:solidFill>
                  <a:srgbClr val="525252"/>
                </a:solidFill>
                <a:latin typeface="Roboto Slab"/>
                <a:ea typeface="Roboto Slab"/>
                <a:cs typeface="Roboto Slab"/>
                <a:sym typeface="Roboto Slab"/>
              </a:rPr>
              <a:t>DigComp</a:t>
            </a:r>
            <a:r>
              <a:rPr lang="pt-PT" sz="900" dirty="0">
                <a:solidFill>
                  <a:srgbClr val="525252"/>
                </a:solidFill>
                <a:latin typeface="Roboto Slab"/>
                <a:ea typeface="Roboto Slab"/>
                <a:cs typeface="Roboto Slab"/>
                <a:sym typeface="Roboto Slab"/>
              </a:rPr>
              <a:t> desenvolvidos para apoiar os Estados Membros a empreender a transição verde e digital constituem-se em guias para a operacionalização das medidas em várias vertentes [14, 15, 16, 17, 18, 19, 20, 21]</a:t>
            </a:r>
          </a:p>
          <a:p>
            <a:pPr marL="12700" lvl="0" algn="ctr"/>
            <a:endParaRPr lang="pt-PT" sz="900" dirty="0">
              <a:solidFill>
                <a:srgbClr val="525252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9CC8EDF4-4CF4-C440-8723-78503556D9D2}"/>
              </a:ext>
            </a:extLst>
          </p:cNvPr>
          <p:cNvSpPr/>
          <p:nvPr/>
        </p:nvSpPr>
        <p:spPr>
          <a:xfrm>
            <a:off x="821534" y="2301005"/>
            <a:ext cx="133904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600"/>
            </a:pPr>
            <a:r>
              <a:rPr lang="pt-PT" sz="1000" dirty="0">
                <a:solidFill>
                  <a:srgbClr val="525252"/>
                </a:solidFill>
                <a:latin typeface="Oswald"/>
                <a:sym typeface="Oswald"/>
              </a:rPr>
              <a:t>O PADDE tem por base o quadro concetual do </a:t>
            </a:r>
            <a:r>
              <a:rPr lang="pt-PT" sz="1000" dirty="0" err="1">
                <a:solidFill>
                  <a:srgbClr val="525252"/>
                </a:solidFill>
                <a:latin typeface="Oswald"/>
                <a:sym typeface="Oswald"/>
              </a:rPr>
              <a:t>DigCompEdu</a:t>
            </a:r>
            <a:r>
              <a:rPr lang="pt-PT" sz="1000" dirty="0">
                <a:solidFill>
                  <a:srgbClr val="525252"/>
                </a:solidFill>
                <a:latin typeface="Oswald"/>
                <a:sym typeface="Oswald"/>
              </a:rPr>
              <a:t> e </a:t>
            </a:r>
            <a:r>
              <a:rPr lang="pt-PT" sz="1000" dirty="0" err="1">
                <a:solidFill>
                  <a:srgbClr val="525252"/>
                </a:solidFill>
                <a:latin typeface="Oswald"/>
                <a:sym typeface="Oswald"/>
              </a:rPr>
              <a:t>DigCompOrg</a:t>
            </a:r>
            <a:r>
              <a:rPr lang="pt-PT" sz="1000" dirty="0">
                <a:solidFill>
                  <a:srgbClr val="525252"/>
                </a:solidFill>
                <a:latin typeface="Oswald"/>
                <a:sym typeface="Oswald"/>
              </a:rPr>
              <a:t> incidindo nos domínios da organização escolar no âmbito das tecnologias digitais: Envolvimento Profissional, Ensino e Aprendizagem, Avaliação das Aprendizagens, Desenvolvimento Profissional Contínuo e Liderança.</a:t>
            </a:r>
          </a:p>
        </p:txBody>
      </p:sp>
    </p:spTree>
    <p:extLst>
      <p:ext uri="{BB962C8B-B14F-4D97-AF65-F5344CB8AC3E}">
        <p14:creationId xmlns:p14="http://schemas.microsoft.com/office/powerpoint/2010/main" val="424664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731;p48">
            <a:extLst>
              <a:ext uri="{FF2B5EF4-FFF2-40B4-BE49-F238E27FC236}">
                <a16:creationId xmlns:a16="http://schemas.microsoft.com/office/drawing/2014/main" id="{B64A8241-30E8-CF40-A17A-A5D279941915}"/>
              </a:ext>
            </a:extLst>
          </p:cNvPr>
          <p:cNvSpPr/>
          <p:nvPr/>
        </p:nvSpPr>
        <p:spPr>
          <a:xfrm>
            <a:off x="7189391" y="3129335"/>
            <a:ext cx="1808798" cy="878000"/>
          </a:xfrm>
          <a:custGeom>
            <a:avLst/>
            <a:gdLst/>
            <a:ahLst/>
            <a:cxnLst/>
            <a:rect l="l" t="t" r="r" b="b"/>
            <a:pathLst>
              <a:path w="3429000" h="4959984" extrusionOk="0">
                <a:moveTo>
                  <a:pt x="3428834" y="4959629"/>
                </a:moveTo>
                <a:lnTo>
                  <a:pt x="0" y="4959629"/>
                </a:lnTo>
                <a:lnTo>
                  <a:pt x="0" y="0"/>
                </a:lnTo>
                <a:lnTo>
                  <a:pt x="3428834" y="0"/>
                </a:lnTo>
                <a:lnTo>
                  <a:pt x="3428834" y="4959629"/>
                </a:lnTo>
                <a:close/>
              </a:path>
            </a:pathLst>
          </a:custGeom>
          <a:noFill/>
          <a:ln w="28575" cap="flat" cmpd="sng">
            <a:solidFill>
              <a:srgbClr val="92A08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82870C92-D9EB-CC43-9323-F44036E482DE}"/>
              </a:ext>
            </a:extLst>
          </p:cNvPr>
          <p:cNvSpPr txBox="1"/>
          <p:nvPr/>
        </p:nvSpPr>
        <p:spPr>
          <a:xfrm>
            <a:off x="8121410" y="3166914"/>
            <a:ext cx="945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dirty="0"/>
              <a:t>DL 111-B/2017</a:t>
            </a:r>
          </a:p>
          <a:p>
            <a:r>
              <a:rPr lang="pt-PT" sz="800" dirty="0"/>
              <a:t>Art1º-A, nº 3 e 4 do CCP</a:t>
            </a:r>
          </a:p>
          <a:p>
            <a:r>
              <a:rPr lang="pt-PT" sz="800" dirty="0"/>
              <a:t>Recomendação CPC  de 8 janeiro  2020</a:t>
            </a:r>
          </a:p>
        </p:txBody>
      </p:sp>
      <p:sp>
        <p:nvSpPr>
          <p:cNvPr id="19" name="Google Shape;731;p48">
            <a:extLst>
              <a:ext uri="{FF2B5EF4-FFF2-40B4-BE49-F238E27FC236}">
                <a16:creationId xmlns:a16="http://schemas.microsoft.com/office/drawing/2014/main" id="{F389081A-8243-F14D-BED8-EDFD31F07997}"/>
              </a:ext>
            </a:extLst>
          </p:cNvPr>
          <p:cNvSpPr/>
          <p:nvPr/>
        </p:nvSpPr>
        <p:spPr>
          <a:xfrm>
            <a:off x="7189391" y="2162745"/>
            <a:ext cx="1808798" cy="622354"/>
          </a:xfrm>
          <a:custGeom>
            <a:avLst/>
            <a:gdLst/>
            <a:ahLst/>
            <a:cxnLst/>
            <a:rect l="l" t="t" r="r" b="b"/>
            <a:pathLst>
              <a:path w="3429000" h="4959984" extrusionOk="0">
                <a:moveTo>
                  <a:pt x="3428834" y="4959629"/>
                </a:moveTo>
                <a:lnTo>
                  <a:pt x="0" y="4959629"/>
                </a:lnTo>
                <a:lnTo>
                  <a:pt x="0" y="0"/>
                </a:lnTo>
                <a:lnTo>
                  <a:pt x="3428834" y="0"/>
                </a:lnTo>
                <a:lnTo>
                  <a:pt x="3428834" y="4959629"/>
                </a:lnTo>
                <a:close/>
              </a:path>
            </a:pathLst>
          </a:custGeom>
          <a:noFill/>
          <a:ln w="28575" cap="flat" cmpd="sng">
            <a:solidFill>
              <a:srgbClr val="92A08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4C98F2EC-E67D-2247-B24A-C0A26C69007F}"/>
              </a:ext>
            </a:extLst>
          </p:cNvPr>
          <p:cNvSpPr txBox="1"/>
          <p:nvPr/>
        </p:nvSpPr>
        <p:spPr>
          <a:xfrm>
            <a:off x="8121410" y="2200324"/>
            <a:ext cx="9455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dirty="0"/>
              <a:t>Decisão c (2019) 3452 de 14mai2019 da Comissão EU</a:t>
            </a:r>
          </a:p>
        </p:txBody>
      </p:sp>
      <p:sp>
        <p:nvSpPr>
          <p:cNvPr id="15" name="Google Shape;731;p48">
            <a:extLst>
              <a:ext uri="{FF2B5EF4-FFF2-40B4-BE49-F238E27FC236}">
                <a16:creationId xmlns:a16="http://schemas.microsoft.com/office/drawing/2014/main" id="{03C7EBDC-FBFA-664E-A1E3-F4BDBB0A8AD7}"/>
              </a:ext>
            </a:extLst>
          </p:cNvPr>
          <p:cNvSpPr/>
          <p:nvPr/>
        </p:nvSpPr>
        <p:spPr>
          <a:xfrm>
            <a:off x="7199829" y="1434149"/>
            <a:ext cx="1808798" cy="622354"/>
          </a:xfrm>
          <a:custGeom>
            <a:avLst/>
            <a:gdLst/>
            <a:ahLst/>
            <a:cxnLst/>
            <a:rect l="l" t="t" r="r" b="b"/>
            <a:pathLst>
              <a:path w="3429000" h="4959984" extrusionOk="0">
                <a:moveTo>
                  <a:pt x="3428834" y="4959629"/>
                </a:moveTo>
                <a:lnTo>
                  <a:pt x="0" y="4959629"/>
                </a:lnTo>
                <a:lnTo>
                  <a:pt x="0" y="0"/>
                </a:lnTo>
                <a:lnTo>
                  <a:pt x="3428834" y="0"/>
                </a:lnTo>
                <a:lnTo>
                  <a:pt x="3428834" y="4959629"/>
                </a:lnTo>
                <a:close/>
              </a:path>
            </a:pathLst>
          </a:custGeom>
          <a:noFill/>
          <a:ln w="28575" cap="flat" cmpd="sng">
            <a:solidFill>
              <a:srgbClr val="92A08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B99FF6E7-C2CE-AE43-9800-8AF61CB95940}"/>
              </a:ext>
            </a:extLst>
          </p:cNvPr>
          <p:cNvSpPr txBox="1"/>
          <p:nvPr/>
        </p:nvSpPr>
        <p:spPr>
          <a:xfrm>
            <a:off x="8131848" y="1471728"/>
            <a:ext cx="9455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dirty="0"/>
              <a:t>Alínea b) do ponto 1 da recomendação do CPC</a:t>
            </a:r>
          </a:p>
        </p:txBody>
      </p:sp>
      <p:sp>
        <p:nvSpPr>
          <p:cNvPr id="14" name="Google Shape;731;p48">
            <a:extLst>
              <a:ext uri="{FF2B5EF4-FFF2-40B4-BE49-F238E27FC236}">
                <a16:creationId xmlns:a16="http://schemas.microsoft.com/office/drawing/2014/main" id="{C730B8C7-58F4-444E-8C15-524300E24DFD}"/>
              </a:ext>
            </a:extLst>
          </p:cNvPr>
          <p:cNvSpPr/>
          <p:nvPr/>
        </p:nvSpPr>
        <p:spPr>
          <a:xfrm>
            <a:off x="3330541" y="337203"/>
            <a:ext cx="1808798" cy="990556"/>
          </a:xfrm>
          <a:custGeom>
            <a:avLst/>
            <a:gdLst/>
            <a:ahLst/>
            <a:cxnLst/>
            <a:rect l="l" t="t" r="r" b="b"/>
            <a:pathLst>
              <a:path w="3429000" h="4959984" extrusionOk="0">
                <a:moveTo>
                  <a:pt x="3428834" y="4959629"/>
                </a:moveTo>
                <a:lnTo>
                  <a:pt x="0" y="4959629"/>
                </a:lnTo>
                <a:lnTo>
                  <a:pt x="0" y="0"/>
                </a:lnTo>
                <a:lnTo>
                  <a:pt x="3428834" y="0"/>
                </a:lnTo>
                <a:lnTo>
                  <a:pt x="3428834" y="4959629"/>
                </a:lnTo>
                <a:close/>
              </a:path>
            </a:pathLst>
          </a:custGeom>
          <a:noFill/>
          <a:ln w="28575" cap="flat" cmpd="sng">
            <a:solidFill>
              <a:srgbClr val="92A08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711" name="Google Shape;711;p47"/>
          <p:cNvSpPr txBox="1">
            <a:spLocks noGrp="1"/>
          </p:cNvSpPr>
          <p:nvPr>
            <p:ph type="title"/>
          </p:nvPr>
        </p:nvSpPr>
        <p:spPr>
          <a:xfrm>
            <a:off x="552728" y="511049"/>
            <a:ext cx="1171899" cy="923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>
                <a:solidFill>
                  <a:srgbClr val="DAC1B6"/>
                </a:solidFill>
              </a:rPr>
              <a:t>FUNDAMENTOS </a:t>
            </a:r>
            <a:r>
              <a:rPr lang="pt-PT" dirty="0"/>
              <a:t>técnicos, jurídicos e institucionais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712" name="Google Shape;712;p47"/>
          <p:cNvSpPr/>
          <p:nvPr/>
        </p:nvSpPr>
        <p:spPr>
          <a:xfrm>
            <a:off x="2397279" y="200297"/>
            <a:ext cx="1969200" cy="4814014"/>
          </a:xfrm>
          <a:prstGeom prst="rect">
            <a:avLst/>
          </a:prstGeom>
          <a:solidFill>
            <a:srgbClr val="DAC1B6"/>
          </a:solidFill>
          <a:ln>
            <a:noFill/>
          </a:ln>
        </p:spPr>
        <p:txBody>
          <a:bodyPr spcFirstLastPara="1" wrap="square" lIns="48200" tIns="48200" rIns="48200" bIns="48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47"/>
          <p:cNvSpPr/>
          <p:nvPr/>
        </p:nvSpPr>
        <p:spPr>
          <a:xfrm>
            <a:off x="5262858" y="200297"/>
            <a:ext cx="2844716" cy="4814014"/>
          </a:xfrm>
          <a:prstGeom prst="rect">
            <a:avLst/>
          </a:prstGeom>
          <a:solidFill>
            <a:srgbClr val="BBD0CF"/>
          </a:solidFill>
          <a:ln>
            <a:noFill/>
          </a:ln>
        </p:spPr>
        <p:txBody>
          <a:bodyPr spcFirstLastPara="1" wrap="square" lIns="48200" tIns="48200" rIns="48200" bIns="48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47"/>
          <p:cNvSpPr txBox="1"/>
          <p:nvPr/>
        </p:nvSpPr>
        <p:spPr>
          <a:xfrm>
            <a:off x="5498926" y="513687"/>
            <a:ext cx="2378478" cy="326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bg1"/>
                </a:solidFill>
                <a:latin typeface="Oswald"/>
                <a:ea typeface="Oswald"/>
                <a:cs typeface="Oswald"/>
                <a:sym typeface="Oswald"/>
              </a:rPr>
              <a:t>INSTRUMENTO DE PLANEAMENTO</a:t>
            </a:r>
            <a:endParaRPr sz="1800" dirty="0">
              <a:solidFill>
                <a:schemeClr val="bg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17" name="Google Shape;717;p47"/>
          <p:cNvSpPr txBox="1"/>
          <p:nvPr/>
        </p:nvSpPr>
        <p:spPr>
          <a:xfrm>
            <a:off x="5262858" y="1184539"/>
            <a:ext cx="2844716" cy="3633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pt-PT" sz="1000" dirty="0">
                <a:solidFill>
                  <a:schemeClr val="bg1"/>
                </a:solidFill>
                <a:latin typeface="+mn-lt"/>
              </a:rPr>
              <a:t>1. Identificação de necessidades aquisitivas existentes e das relacionadas com a transição verde e digital</a:t>
            </a:r>
          </a:p>
          <a:p>
            <a:pPr algn="ctr"/>
            <a:r>
              <a:rPr lang="pt-PT" sz="1000" dirty="0">
                <a:solidFill>
                  <a:schemeClr val="bg1"/>
                </a:solidFill>
                <a:latin typeface="+mn-lt"/>
                <a:ea typeface="Roboto Slab"/>
                <a:cs typeface="Roboto Slab"/>
                <a:sym typeface="Roboto Slab"/>
              </a:rPr>
              <a:t>2. Instrumentos de planeamento específicos em matéria de contratação pública, </a:t>
            </a:r>
            <a:r>
              <a:rPr lang="pt-PT" sz="1000" dirty="0">
                <a:solidFill>
                  <a:schemeClr val="bg1"/>
                </a:solidFill>
                <a:ea typeface="Roboto Slab"/>
                <a:cs typeface="Roboto Slab"/>
                <a:sym typeface="Roboto Slab"/>
              </a:rPr>
              <a:t>tipo de procedimento de formação contratual</a:t>
            </a:r>
            <a:br>
              <a:rPr lang="pt-PT" sz="1000" dirty="0">
                <a:solidFill>
                  <a:schemeClr val="bg1"/>
                </a:solidFill>
                <a:latin typeface="+mn-lt"/>
                <a:ea typeface="Roboto Slab"/>
                <a:cs typeface="Roboto Slab"/>
                <a:sym typeface="Roboto Slab"/>
              </a:rPr>
            </a:br>
            <a:r>
              <a:rPr lang="pt-PT" sz="1000" dirty="0">
                <a:solidFill>
                  <a:schemeClr val="bg1"/>
                </a:solidFill>
                <a:latin typeface="+mn-lt"/>
                <a:ea typeface="Roboto Slab"/>
                <a:cs typeface="Roboto Slab"/>
                <a:sym typeface="Roboto Slab"/>
              </a:rPr>
              <a:t>3. Adequada execução dos projetos cofinanciados, evitando situações de não elegibilidade/correção financeira face aos procedimentos de contratação pública</a:t>
            </a:r>
          </a:p>
          <a:p>
            <a:pPr algn="ctr"/>
            <a:r>
              <a:rPr lang="pt-PT" sz="1000" dirty="0">
                <a:solidFill>
                  <a:schemeClr val="bg1"/>
                </a:solidFill>
                <a:latin typeface="+mn-lt"/>
                <a:ea typeface="Roboto Slab"/>
                <a:cs typeface="Roboto Slab"/>
                <a:sym typeface="Roboto Slab"/>
              </a:rPr>
              <a:t>4. Definição de plano de ação</a:t>
            </a:r>
          </a:p>
          <a:p>
            <a:pPr algn="ctr"/>
            <a:r>
              <a:rPr lang="pt-PT" sz="1000" dirty="0">
                <a:solidFill>
                  <a:schemeClr val="bg1"/>
                </a:solidFill>
                <a:latin typeface="+mn-lt"/>
                <a:ea typeface="Roboto Slab"/>
                <a:cs typeface="Roboto Slab"/>
                <a:sym typeface="Roboto Slab"/>
              </a:rPr>
              <a:t>5. Gestão contratual com critérios objetivos, especificações técnicas, auxilio ao gestor do contrato</a:t>
            </a:r>
          </a:p>
          <a:p>
            <a:pPr algn="ctr"/>
            <a:r>
              <a:rPr lang="pt-PT" sz="1000" dirty="0">
                <a:solidFill>
                  <a:schemeClr val="bg1"/>
                </a:solidFill>
                <a:latin typeface="+mn-lt"/>
                <a:ea typeface="Roboto Slab"/>
                <a:cs typeface="Roboto Slab"/>
                <a:sym typeface="Roboto Slab"/>
              </a:rPr>
              <a:t>6. Prevenção dos conflitos de interesse, riscos de prevenção, de corrupção e infrações conexas</a:t>
            </a:r>
          </a:p>
          <a:p>
            <a:pPr algn="ctr"/>
            <a:r>
              <a:rPr lang="pt-PT" sz="1000" dirty="0">
                <a:solidFill>
                  <a:schemeClr val="bg1"/>
                </a:solidFill>
                <a:latin typeface="+mn-lt"/>
                <a:ea typeface="Roboto Slab"/>
                <a:cs typeface="Roboto Slab"/>
                <a:sym typeface="Roboto Slab"/>
              </a:rPr>
              <a:t> 7. Programação orçamental para as necessidades de programação da despesa pública (</a:t>
            </a:r>
            <a:r>
              <a:rPr lang="pt-PT" sz="1000" dirty="0" err="1">
                <a:solidFill>
                  <a:schemeClr val="bg1"/>
                </a:solidFill>
                <a:latin typeface="+mn-lt"/>
                <a:ea typeface="Roboto Slab"/>
                <a:cs typeface="Roboto Slab"/>
                <a:sym typeface="Roboto Slab"/>
              </a:rPr>
              <a:t>IGeFE</a:t>
            </a:r>
            <a:r>
              <a:rPr lang="pt-PT" sz="1000" dirty="0">
                <a:solidFill>
                  <a:schemeClr val="bg1"/>
                </a:solidFill>
                <a:latin typeface="+mn-lt"/>
                <a:ea typeface="Roboto Slab"/>
                <a:cs typeface="Roboto Slab"/>
                <a:sym typeface="Roboto Slab"/>
              </a:rPr>
              <a:t>, Conta de Gerência, CPN e Lei OE) e de pedidos de autorização prévia (INA, SIAS, AMA, </a:t>
            </a:r>
            <a:r>
              <a:rPr lang="pt-PT" sz="1000" dirty="0" err="1">
                <a:solidFill>
                  <a:schemeClr val="bg1"/>
                </a:solidFill>
                <a:latin typeface="+mn-lt"/>
                <a:ea typeface="Roboto Slab"/>
                <a:cs typeface="Roboto Slab"/>
                <a:sym typeface="Roboto Slab"/>
              </a:rPr>
              <a:t>eSPap</a:t>
            </a:r>
            <a:r>
              <a:rPr lang="pt-PT" sz="1000" dirty="0">
                <a:solidFill>
                  <a:schemeClr val="bg1"/>
                </a:solidFill>
                <a:latin typeface="+mn-lt"/>
                <a:ea typeface="Roboto Slab"/>
                <a:cs typeface="Roboto Slab"/>
                <a:sym typeface="Roboto Slab"/>
              </a:rPr>
              <a:t>)</a:t>
            </a:r>
          </a:p>
          <a:p>
            <a:pPr algn="ctr"/>
            <a:endParaRPr lang="pt-PT" sz="1000" dirty="0">
              <a:solidFill>
                <a:schemeClr val="bg1"/>
              </a:solidFill>
              <a:latin typeface="+mn-lt"/>
              <a:ea typeface="Roboto Slab"/>
              <a:cs typeface="Roboto Slab"/>
              <a:sym typeface="Roboto Slab"/>
            </a:endParaRPr>
          </a:p>
          <a:p>
            <a:pPr algn="ctr"/>
            <a:r>
              <a:rPr lang="pt-PT" sz="1000" dirty="0">
                <a:solidFill>
                  <a:schemeClr val="bg1"/>
                </a:solidFill>
                <a:latin typeface="+mn-lt"/>
                <a:ea typeface="Roboto Slab"/>
                <a:cs typeface="Roboto Slab"/>
                <a:sym typeface="Roboto Slab"/>
              </a:rPr>
              <a:t>Nota: O PADDE aprovado em Conselho Pedagógico</a:t>
            </a:r>
          </a:p>
        </p:txBody>
      </p:sp>
      <p:sp>
        <p:nvSpPr>
          <p:cNvPr id="720" name="Google Shape;720;p47"/>
          <p:cNvSpPr txBox="1"/>
          <p:nvPr/>
        </p:nvSpPr>
        <p:spPr>
          <a:xfrm>
            <a:off x="2580117" y="4279248"/>
            <a:ext cx="1662860" cy="217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525252"/>
                </a:solidFill>
                <a:latin typeface="Oswald"/>
                <a:ea typeface="Oswald"/>
                <a:cs typeface="Oswald"/>
                <a:sym typeface="Oswald"/>
              </a:rPr>
              <a:t>ESTRATÉGIA EDUCAÇÃO LOCAL</a:t>
            </a:r>
            <a:endParaRPr sz="1800" dirty="0">
              <a:solidFill>
                <a:srgbClr val="52525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21" name="Google Shape;721;p47"/>
          <p:cNvSpPr txBox="1"/>
          <p:nvPr/>
        </p:nvSpPr>
        <p:spPr>
          <a:xfrm>
            <a:off x="2484961" y="474989"/>
            <a:ext cx="1808120" cy="350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00" dirty="0">
                <a:solidFill>
                  <a:srgbClr val="525252"/>
                </a:solidFill>
                <a:latin typeface="Roboto Slab"/>
                <a:ea typeface="Roboto Slab"/>
                <a:cs typeface="Roboto Slab"/>
                <a:sym typeface="Roboto Slab"/>
              </a:rPr>
              <a:t>Apresentação do </a:t>
            </a:r>
            <a:r>
              <a:rPr lang="pt-PT" sz="1000" dirty="0" err="1">
                <a:solidFill>
                  <a:srgbClr val="525252"/>
                </a:solidFill>
                <a:latin typeface="Roboto Slab"/>
                <a:ea typeface="Roboto Slab"/>
                <a:cs typeface="Roboto Slab"/>
                <a:sym typeface="Roboto Slab"/>
              </a:rPr>
              <a:t>PADDinvest</a:t>
            </a:r>
            <a:r>
              <a:rPr lang="pt-PT" sz="1000" dirty="0">
                <a:solidFill>
                  <a:srgbClr val="525252"/>
                </a:solidFill>
                <a:latin typeface="Roboto Slab"/>
                <a:ea typeface="Roboto Slab"/>
                <a:cs typeface="Roboto Slab"/>
                <a:sym typeface="Roboto Slab"/>
              </a:rPr>
              <a:t> ao Conselho Municipal de Educação:</a:t>
            </a:r>
          </a:p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t-PT" sz="1000" dirty="0">
              <a:solidFill>
                <a:srgbClr val="525252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12700"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pt-PT" sz="1000" dirty="0">
                <a:solidFill>
                  <a:srgbClr val="525252"/>
                </a:solidFill>
                <a:latin typeface="Roboto Slab"/>
                <a:ea typeface="Roboto Slab"/>
                <a:cs typeface="Roboto Slab"/>
                <a:sym typeface="Roboto Slab"/>
              </a:rPr>
              <a:t>1. Pedido de reunião extraordinária a/ao Presidente da Câmara para constituição de grupo de trabalho para debate sobre investimento e rede de oferta formativa enquanto ações para a promoção da eficiência e eficácia do sistema educativo</a:t>
            </a:r>
          </a:p>
          <a:p>
            <a:pPr marL="12700"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pt-PT" sz="1000" dirty="0">
                <a:solidFill>
                  <a:srgbClr val="525252"/>
                </a:solidFill>
                <a:latin typeface="Roboto Slab"/>
                <a:ea typeface="Roboto Slab"/>
                <a:cs typeface="Roboto Slab"/>
                <a:sym typeface="Roboto Slab"/>
              </a:rPr>
              <a:t>2. Análise PADDE e </a:t>
            </a:r>
            <a:r>
              <a:rPr lang="pt-PT" sz="1000" dirty="0" err="1">
                <a:solidFill>
                  <a:srgbClr val="525252"/>
                </a:solidFill>
                <a:latin typeface="Roboto Slab"/>
                <a:ea typeface="Roboto Slab"/>
                <a:cs typeface="Roboto Slab"/>
                <a:sym typeface="Roboto Slab"/>
              </a:rPr>
              <a:t>PADDinvest</a:t>
            </a:r>
            <a:endParaRPr lang="pt-PT" sz="1000" dirty="0">
              <a:solidFill>
                <a:srgbClr val="525252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12700"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pt-PT" sz="1000" dirty="0">
                <a:solidFill>
                  <a:srgbClr val="525252"/>
                </a:solidFill>
                <a:latin typeface="Roboto Slab"/>
                <a:ea typeface="Roboto Slab"/>
                <a:cs typeface="Roboto Slab"/>
                <a:sym typeface="Roboto Slab"/>
              </a:rPr>
              <a:t>3. Articulação das necessidades com a CIM e CCDR e partilha de recursos</a:t>
            </a:r>
          </a:p>
          <a:p>
            <a:pPr marL="12700"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pt-PT" sz="1000" dirty="0">
                <a:solidFill>
                  <a:srgbClr val="525252"/>
                </a:solidFill>
                <a:latin typeface="Roboto Slab"/>
                <a:ea typeface="Roboto Slab"/>
                <a:cs typeface="Roboto Slab"/>
                <a:sym typeface="Roboto Slab"/>
              </a:rPr>
              <a:t>4. Modelo de financiamento potenciando a capacidade de fundos EU regional</a:t>
            </a:r>
          </a:p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525252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00" dirty="0">
                <a:solidFill>
                  <a:srgbClr val="525252"/>
                </a:solidFill>
                <a:latin typeface="Roboto Slab Regular"/>
                <a:ea typeface="Roboto Slab Regular"/>
                <a:cs typeface="Roboto Slab Regular"/>
                <a:sym typeface="Roboto Slab Regular"/>
              </a:rPr>
              <a:t>-</a:t>
            </a:r>
            <a:endParaRPr sz="1000" dirty="0">
              <a:solidFill>
                <a:srgbClr val="525252"/>
              </a:solidFill>
              <a:latin typeface="Roboto Slab Regular"/>
              <a:ea typeface="Roboto Slab Regular"/>
              <a:cs typeface="Roboto Slab Regular"/>
              <a:sym typeface="Roboto Slab Regular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9CC8EDF4-4CF4-C440-8723-78503556D9D2}"/>
              </a:ext>
            </a:extLst>
          </p:cNvPr>
          <p:cNvSpPr/>
          <p:nvPr/>
        </p:nvSpPr>
        <p:spPr>
          <a:xfrm>
            <a:off x="552728" y="2301005"/>
            <a:ext cx="160784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600"/>
            </a:pPr>
            <a:r>
              <a:rPr lang="pt-PT" sz="1000" dirty="0">
                <a:solidFill>
                  <a:srgbClr val="525252"/>
                </a:solidFill>
                <a:latin typeface="Oswald"/>
                <a:sym typeface="Oswald"/>
              </a:rPr>
              <a:t>As áreas estratégicas de desenvolvimento EU e nacionais: </a:t>
            </a:r>
          </a:p>
          <a:p>
            <a:pPr>
              <a:buClr>
                <a:schemeClr val="dk1"/>
              </a:buClr>
              <a:buSzPts val="600"/>
            </a:pPr>
            <a:r>
              <a:rPr lang="pt-PT" sz="1000" dirty="0">
                <a:solidFill>
                  <a:srgbClr val="91A08D"/>
                </a:solidFill>
                <a:latin typeface="Oswald"/>
                <a:sym typeface="Oswald"/>
              </a:rPr>
              <a:t>(i) </a:t>
            </a:r>
            <a:r>
              <a:rPr lang="pt-PT" sz="1000" dirty="0">
                <a:solidFill>
                  <a:srgbClr val="525252"/>
                </a:solidFill>
                <a:latin typeface="Oswald"/>
                <a:sym typeface="Oswald"/>
              </a:rPr>
              <a:t>a transição digital, nos investimentos da EU 2021-2027, e novo quadro da Política de Coesão e o Plano de Ação para a Transição Digital; </a:t>
            </a:r>
          </a:p>
          <a:p>
            <a:pPr>
              <a:buClr>
                <a:schemeClr val="dk1"/>
              </a:buClr>
              <a:buSzPts val="600"/>
            </a:pPr>
            <a:r>
              <a:rPr lang="pt-PT" sz="1000" dirty="0">
                <a:solidFill>
                  <a:srgbClr val="91A08D"/>
                </a:solidFill>
                <a:latin typeface="Oswald"/>
                <a:sym typeface="Oswald"/>
              </a:rPr>
              <a:t>(</a:t>
            </a:r>
            <a:r>
              <a:rPr lang="pt-PT" sz="1000" dirty="0" err="1">
                <a:solidFill>
                  <a:srgbClr val="91A08D"/>
                </a:solidFill>
                <a:latin typeface="Oswald"/>
                <a:sym typeface="Oswald"/>
              </a:rPr>
              <a:t>ii</a:t>
            </a:r>
            <a:r>
              <a:rPr lang="pt-PT" sz="1000" dirty="0">
                <a:solidFill>
                  <a:srgbClr val="91A08D"/>
                </a:solidFill>
                <a:latin typeface="Oswald"/>
                <a:sym typeface="Oswald"/>
              </a:rPr>
              <a:t>) </a:t>
            </a:r>
            <a:r>
              <a:rPr lang="pt-PT" sz="1000" dirty="0">
                <a:solidFill>
                  <a:srgbClr val="525252"/>
                </a:solidFill>
                <a:latin typeface="Oswald"/>
                <a:sym typeface="Oswald"/>
              </a:rPr>
              <a:t>a transição verde, em plano de ação para a utilização eficiente dos recursos para uma economia limpa e circular, restaurar a biodiversidade e reduzir a poluição.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1683F78-5FA2-C442-B783-6E3CB66C4565}"/>
              </a:ext>
            </a:extLst>
          </p:cNvPr>
          <p:cNvSpPr txBox="1"/>
          <p:nvPr/>
        </p:nvSpPr>
        <p:spPr>
          <a:xfrm>
            <a:off x="4362768" y="437412"/>
            <a:ext cx="7115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dirty="0"/>
              <a:t>DL 21/2019</a:t>
            </a:r>
          </a:p>
          <a:p>
            <a:r>
              <a:rPr lang="pt-PT" sz="800" dirty="0" err="1"/>
              <a:t>Art</a:t>
            </a:r>
            <a:r>
              <a:rPr lang="pt-PT" sz="800" dirty="0"/>
              <a:t> 32º</a:t>
            </a:r>
          </a:p>
          <a:p>
            <a:r>
              <a:rPr lang="pt-PT" sz="800" dirty="0" err="1"/>
              <a:t>Art</a:t>
            </a:r>
            <a:r>
              <a:rPr lang="pt-PT" sz="800" dirty="0"/>
              <a:t> 55º, nº2 </a:t>
            </a:r>
            <a:r>
              <a:rPr lang="pt-PT" sz="800" dirty="0" err="1"/>
              <a:t>Art</a:t>
            </a:r>
            <a:r>
              <a:rPr lang="pt-PT" sz="800" dirty="0"/>
              <a:t> 56º</a:t>
            </a:r>
          </a:p>
        </p:txBody>
      </p:sp>
    </p:spTree>
    <p:extLst>
      <p:ext uri="{BB962C8B-B14F-4D97-AF65-F5344CB8AC3E}">
        <p14:creationId xmlns:p14="http://schemas.microsoft.com/office/powerpoint/2010/main" val="1616127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 txBox="1">
            <a:spLocks noGrp="1"/>
          </p:cNvSpPr>
          <p:nvPr>
            <p:ph type="title"/>
          </p:nvPr>
        </p:nvSpPr>
        <p:spPr>
          <a:xfrm>
            <a:off x="4912963" y="2522161"/>
            <a:ext cx="4014062" cy="974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algn="r"/>
            <a:r>
              <a:rPr lang="en-US" dirty="0"/>
              <a:t>PLANO DE INVESTIMENTO</a:t>
            </a:r>
            <a:br>
              <a:rPr lang="en-US" dirty="0"/>
            </a:br>
            <a:r>
              <a:rPr lang="pt-PT" sz="1600" dirty="0">
                <a:solidFill>
                  <a:srgbClr val="BBD0CF"/>
                </a:solidFill>
                <a:sym typeface="Arial"/>
              </a:rPr>
              <a:t>planeamento da infraestrutura e recursos digitais</a:t>
            </a:r>
            <a:br>
              <a:rPr lang="pt-PT" sz="1600" dirty="0">
                <a:solidFill>
                  <a:srgbClr val="BBD0CF"/>
                </a:solidFill>
                <a:sym typeface="Arial"/>
              </a:rPr>
            </a:br>
            <a:br>
              <a:rPr lang="en-US" sz="1600" dirty="0">
                <a:solidFill>
                  <a:srgbClr val="BBD0CF"/>
                </a:solidFill>
                <a:sym typeface="Arial"/>
              </a:rPr>
            </a:br>
            <a:endParaRPr sz="1600" dirty="0">
              <a:solidFill>
                <a:srgbClr val="BBD0CF"/>
              </a:solidFill>
              <a:sym typeface="Arial"/>
            </a:endParaRPr>
          </a:p>
        </p:txBody>
      </p:sp>
      <p:sp>
        <p:nvSpPr>
          <p:cNvPr id="177" name="Google Shape;177;p29"/>
          <p:cNvSpPr txBox="1">
            <a:spLocks noGrp="1"/>
          </p:cNvSpPr>
          <p:nvPr>
            <p:ph type="title" idx="2"/>
          </p:nvPr>
        </p:nvSpPr>
        <p:spPr>
          <a:xfrm>
            <a:off x="6689540" y="1766514"/>
            <a:ext cx="843000" cy="526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02</a:t>
            </a:r>
            <a:endParaRPr dirty="0"/>
          </a:p>
        </p:txBody>
      </p:sp>
      <p:sp>
        <p:nvSpPr>
          <p:cNvPr id="6" name="Google Shape;712;p47">
            <a:extLst>
              <a:ext uri="{FF2B5EF4-FFF2-40B4-BE49-F238E27FC236}">
                <a16:creationId xmlns:a16="http://schemas.microsoft.com/office/drawing/2014/main" id="{2C8FAF3A-1F38-F94C-87ED-CB080F675D34}"/>
              </a:ext>
            </a:extLst>
          </p:cNvPr>
          <p:cNvSpPr/>
          <p:nvPr/>
        </p:nvSpPr>
        <p:spPr>
          <a:xfrm>
            <a:off x="2454461" y="257197"/>
            <a:ext cx="1969200" cy="1470900"/>
          </a:xfrm>
          <a:prstGeom prst="rect">
            <a:avLst/>
          </a:prstGeom>
          <a:solidFill>
            <a:srgbClr val="DAC1B6"/>
          </a:solidFill>
          <a:ln>
            <a:noFill/>
          </a:ln>
        </p:spPr>
        <p:txBody>
          <a:bodyPr spcFirstLastPara="1" wrap="square" lIns="48200" tIns="48200" rIns="48200" bIns="48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713;p47">
            <a:extLst>
              <a:ext uri="{FF2B5EF4-FFF2-40B4-BE49-F238E27FC236}">
                <a16:creationId xmlns:a16="http://schemas.microsoft.com/office/drawing/2014/main" id="{DCDBA515-DC82-C043-9BB0-DE247174C7E0}"/>
              </a:ext>
            </a:extLst>
          </p:cNvPr>
          <p:cNvSpPr/>
          <p:nvPr/>
        </p:nvSpPr>
        <p:spPr>
          <a:xfrm>
            <a:off x="2454461" y="3485009"/>
            <a:ext cx="1969200" cy="1470900"/>
          </a:xfrm>
          <a:prstGeom prst="rect">
            <a:avLst/>
          </a:prstGeom>
          <a:solidFill>
            <a:srgbClr val="EFD9D1"/>
          </a:solidFill>
          <a:ln>
            <a:noFill/>
          </a:ln>
        </p:spPr>
        <p:txBody>
          <a:bodyPr spcFirstLastPara="1" wrap="square" lIns="48200" tIns="48200" rIns="48200" bIns="48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714;p47">
            <a:extLst>
              <a:ext uri="{FF2B5EF4-FFF2-40B4-BE49-F238E27FC236}">
                <a16:creationId xmlns:a16="http://schemas.microsoft.com/office/drawing/2014/main" id="{76B79588-138A-574B-8502-FBD7FD4A057E}"/>
              </a:ext>
            </a:extLst>
          </p:cNvPr>
          <p:cNvSpPr/>
          <p:nvPr/>
        </p:nvSpPr>
        <p:spPr>
          <a:xfrm>
            <a:off x="346364" y="1874667"/>
            <a:ext cx="1969200" cy="1470900"/>
          </a:xfrm>
          <a:prstGeom prst="rect">
            <a:avLst/>
          </a:prstGeom>
          <a:solidFill>
            <a:srgbClr val="92A08C"/>
          </a:solidFill>
          <a:ln>
            <a:noFill/>
          </a:ln>
        </p:spPr>
        <p:txBody>
          <a:bodyPr spcFirstLastPara="1" wrap="square" lIns="48200" tIns="48200" rIns="48200" bIns="48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92A08C"/>
              </a:solidFill>
            </a:endParaRPr>
          </a:p>
        </p:txBody>
      </p:sp>
      <p:sp>
        <p:nvSpPr>
          <p:cNvPr id="11" name="Google Shape;716;p47">
            <a:extLst>
              <a:ext uri="{FF2B5EF4-FFF2-40B4-BE49-F238E27FC236}">
                <a16:creationId xmlns:a16="http://schemas.microsoft.com/office/drawing/2014/main" id="{B6B9672F-64A6-4E4B-97CA-5AAB45FA59D3}"/>
              </a:ext>
            </a:extLst>
          </p:cNvPr>
          <p:cNvSpPr txBox="1"/>
          <p:nvPr/>
        </p:nvSpPr>
        <p:spPr>
          <a:xfrm>
            <a:off x="586160" y="2188058"/>
            <a:ext cx="1489800" cy="2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525252"/>
                </a:solidFill>
                <a:latin typeface="Oswald"/>
                <a:ea typeface="Oswald"/>
                <a:cs typeface="Oswald"/>
                <a:sym typeface="Oswald"/>
              </a:rPr>
              <a:t>RECURSOS</a:t>
            </a:r>
            <a:endParaRPr sz="1800" dirty="0">
              <a:solidFill>
                <a:srgbClr val="52525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2" name="Google Shape;717;p47">
            <a:extLst>
              <a:ext uri="{FF2B5EF4-FFF2-40B4-BE49-F238E27FC236}">
                <a16:creationId xmlns:a16="http://schemas.microsoft.com/office/drawing/2014/main" id="{2199B0CA-F517-D749-A5EA-701BAC771ED5}"/>
              </a:ext>
            </a:extLst>
          </p:cNvPr>
          <p:cNvSpPr txBox="1"/>
          <p:nvPr/>
        </p:nvSpPr>
        <p:spPr>
          <a:xfrm>
            <a:off x="545308" y="2479799"/>
            <a:ext cx="1571400" cy="5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900" dirty="0">
                <a:solidFill>
                  <a:srgbClr val="525252"/>
                </a:solidFill>
                <a:latin typeface="Roboto Slab"/>
                <a:ea typeface="Roboto Slab"/>
                <a:cs typeface="Roboto Slab"/>
                <a:sym typeface="Roboto Slab"/>
              </a:rPr>
              <a:t>digitais, verdes e CTEAM para o ganho de competências, experiências de aprendizagem e conectividade</a:t>
            </a:r>
            <a:br>
              <a:rPr lang="pt-PT" sz="900" dirty="0">
                <a:solidFill>
                  <a:srgbClr val="525252"/>
                </a:solidFill>
                <a:latin typeface="Roboto Slab"/>
                <a:ea typeface="Roboto Slab"/>
                <a:cs typeface="Roboto Slab"/>
                <a:sym typeface="Roboto Slab"/>
              </a:rPr>
            </a:br>
            <a:endParaRPr lang="pt-PT" sz="900" dirty="0">
              <a:solidFill>
                <a:srgbClr val="525252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3" name="Google Shape;720;p47">
            <a:extLst>
              <a:ext uri="{FF2B5EF4-FFF2-40B4-BE49-F238E27FC236}">
                <a16:creationId xmlns:a16="http://schemas.microsoft.com/office/drawing/2014/main" id="{21C69651-3C44-8541-A6AE-6B0ADE51F517}"/>
              </a:ext>
            </a:extLst>
          </p:cNvPr>
          <p:cNvSpPr txBox="1"/>
          <p:nvPr/>
        </p:nvSpPr>
        <p:spPr>
          <a:xfrm>
            <a:off x="2687403" y="678556"/>
            <a:ext cx="1489800" cy="2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525252"/>
                </a:solidFill>
                <a:latin typeface="Oswald"/>
                <a:ea typeface="Oswald"/>
                <a:cs typeface="Oswald"/>
                <a:sym typeface="Oswald"/>
              </a:rPr>
              <a:t>ESPAÇOS</a:t>
            </a:r>
            <a:endParaRPr sz="1800" dirty="0">
              <a:solidFill>
                <a:srgbClr val="52525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4" name="Google Shape;721;p47">
            <a:extLst>
              <a:ext uri="{FF2B5EF4-FFF2-40B4-BE49-F238E27FC236}">
                <a16:creationId xmlns:a16="http://schemas.microsoft.com/office/drawing/2014/main" id="{89D7D600-BA07-0E46-96A0-1B13EC89629E}"/>
              </a:ext>
            </a:extLst>
          </p:cNvPr>
          <p:cNvSpPr txBox="1"/>
          <p:nvPr/>
        </p:nvSpPr>
        <p:spPr>
          <a:xfrm>
            <a:off x="2687335" y="970299"/>
            <a:ext cx="1490100" cy="3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900" dirty="0">
                <a:solidFill>
                  <a:srgbClr val="525252"/>
                </a:solidFill>
                <a:latin typeface="Roboto Slab"/>
                <a:ea typeface="Roboto Slab"/>
                <a:cs typeface="Roboto Slab"/>
                <a:sym typeface="Roboto Slab"/>
              </a:rPr>
              <a:t>Interativos, confortáveis, promotores da criatividade</a:t>
            </a:r>
            <a:endParaRPr sz="900" dirty="0">
              <a:solidFill>
                <a:srgbClr val="525252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 dirty="0">
              <a:solidFill>
                <a:srgbClr val="525252"/>
              </a:solidFill>
              <a:latin typeface="Roboto Slab Regular"/>
              <a:ea typeface="Roboto Slab Regular"/>
              <a:cs typeface="Roboto Slab Regular"/>
              <a:sym typeface="Roboto Slab Regular"/>
            </a:endParaRPr>
          </a:p>
        </p:txBody>
      </p:sp>
      <p:sp>
        <p:nvSpPr>
          <p:cNvPr id="15" name="Google Shape;722;p47">
            <a:extLst>
              <a:ext uri="{FF2B5EF4-FFF2-40B4-BE49-F238E27FC236}">
                <a16:creationId xmlns:a16="http://schemas.microsoft.com/office/drawing/2014/main" id="{14230E50-5750-FD48-AF5E-13A2F307E247}"/>
              </a:ext>
            </a:extLst>
          </p:cNvPr>
          <p:cNvSpPr txBox="1"/>
          <p:nvPr/>
        </p:nvSpPr>
        <p:spPr>
          <a:xfrm>
            <a:off x="2687522" y="3906381"/>
            <a:ext cx="1489800" cy="2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525252"/>
                </a:solidFill>
                <a:latin typeface="Oswald"/>
                <a:ea typeface="Oswald"/>
                <a:cs typeface="Oswald"/>
                <a:sym typeface="Oswald"/>
              </a:rPr>
              <a:t>INOVAÇÃO</a:t>
            </a:r>
            <a:endParaRPr sz="1800" dirty="0">
              <a:solidFill>
                <a:srgbClr val="52525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8" name="Picture 2" descr="7 virtual &amp; augmented reality application areas boosted by 5G deployment">
            <a:extLst>
              <a:ext uri="{FF2B5EF4-FFF2-40B4-BE49-F238E27FC236}">
                <a16:creationId xmlns:a16="http://schemas.microsoft.com/office/drawing/2014/main" id="{1B0CAFA0-A363-5944-90F8-08AEAAEA3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29" y="3495654"/>
            <a:ext cx="1969201" cy="144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slide2">
            <a:extLst>
              <a:ext uri="{FF2B5EF4-FFF2-40B4-BE49-F238E27FC236}">
                <a16:creationId xmlns:a16="http://schemas.microsoft.com/office/drawing/2014/main" id="{A5C9D248-F964-A245-85C9-3E0A5A884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4" y="247072"/>
            <a:ext cx="2019186" cy="147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The Rise of EdTech Industry: What Technology Innovations will make way for  the Future of Education?">
            <a:extLst>
              <a:ext uri="{FF2B5EF4-FFF2-40B4-BE49-F238E27FC236}">
                <a16:creationId xmlns:a16="http://schemas.microsoft.com/office/drawing/2014/main" id="{2BBC5517-E508-F64D-9D0B-10515F35C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975" y="1874667"/>
            <a:ext cx="1959801" cy="147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Google Shape;721;p47">
            <a:extLst>
              <a:ext uri="{FF2B5EF4-FFF2-40B4-BE49-F238E27FC236}">
                <a16:creationId xmlns:a16="http://schemas.microsoft.com/office/drawing/2014/main" id="{7729CED6-8242-9747-8DE3-F5136CEA086E}"/>
              </a:ext>
            </a:extLst>
          </p:cNvPr>
          <p:cNvSpPr txBox="1"/>
          <p:nvPr/>
        </p:nvSpPr>
        <p:spPr>
          <a:xfrm>
            <a:off x="2687103" y="4237724"/>
            <a:ext cx="1490100" cy="3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900" dirty="0">
                <a:solidFill>
                  <a:srgbClr val="525252"/>
                </a:solidFill>
                <a:latin typeface="Roboto Slab"/>
                <a:ea typeface="Roboto Slab"/>
                <a:cs typeface="Roboto Slab"/>
                <a:sym typeface="Roboto Slab"/>
              </a:rPr>
              <a:t>pedagógica</a:t>
            </a:r>
            <a:endParaRPr sz="900" dirty="0">
              <a:solidFill>
                <a:srgbClr val="525252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 dirty="0">
              <a:solidFill>
                <a:srgbClr val="525252"/>
              </a:solidFill>
              <a:latin typeface="Roboto Slab Regular"/>
              <a:ea typeface="Roboto Slab Regular"/>
              <a:cs typeface="Roboto Slab Regular"/>
              <a:sym typeface="Roboto Slab Regular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561E83D9-8147-FE44-9487-615C96431913}"/>
              </a:ext>
            </a:extLst>
          </p:cNvPr>
          <p:cNvSpPr/>
          <p:nvPr/>
        </p:nvSpPr>
        <p:spPr>
          <a:xfrm>
            <a:off x="-121919" y="18998"/>
            <a:ext cx="2621280" cy="51245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700" name="Google Shape;700;p46"/>
          <p:cNvSpPr txBox="1">
            <a:spLocks noGrp="1"/>
          </p:cNvSpPr>
          <p:nvPr>
            <p:ph type="title" idx="5"/>
          </p:nvPr>
        </p:nvSpPr>
        <p:spPr>
          <a:xfrm>
            <a:off x="1587750" y="3347668"/>
            <a:ext cx="5968500" cy="697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>
                <a:solidFill>
                  <a:srgbClr val="DAC1B6"/>
                </a:solidFill>
              </a:rPr>
              <a:t> </a:t>
            </a:r>
            <a:endParaRPr dirty="0">
              <a:solidFill>
                <a:srgbClr val="DAC1B6"/>
              </a:solidFill>
            </a:endParaRPr>
          </a:p>
        </p:txBody>
      </p:sp>
      <p:sp>
        <p:nvSpPr>
          <p:cNvPr id="701" name="Google Shape;701;p46"/>
          <p:cNvSpPr txBox="1">
            <a:spLocks noGrp="1"/>
          </p:cNvSpPr>
          <p:nvPr>
            <p:ph type="subTitle" idx="1"/>
          </p:nvPr>
        </p:nvSpPr>
        <p:spPr>
          <a:xfrm>
            <a:off x="2706750" y="1602100"/>
            <a:ext cx="3800100" cy="396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PT" dirty="0"/>
              <a:t>cenário 70% PADDE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2" name="Google Shape;702;p46"/>
          <p:cNvSpPr txBox="1">
            <a:spLocks noGrp="1"/>
          </p:cNvSpPr>
          <p:nvPr>
            <p:ph type="subTitle" idx="2"/>
          </p:nvPr>
        </p:nvSpPr>
        <p:spPr>
          <a:xfrm>
            <a:off x="2706750" y="2830369"/>
            <a:ext cx="3800100" cy="396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/>
            <a:r>
              <a:rPr lang="pt-PT" dirty="0"/>
              <a:t>investimento em 4 anos</a:t>
            </a:r>
          </a:p>
        </p:txBody>
      </p:sp>
      <p:sp>
        <p:nvSpPr>
          <p:cNvPr id="703" name="Google Shape;703;p46"/>
          <p:cNvSpPr txBox="1">
            <a:spLocks noGrp="1"/>
          </p:cNvSpPr>
          <p:nvPr>
            <p:ph type="subTitle" idx="3"/>
          </p:nvPr>
        </p:nvSpPr>
        <p:spPr>
          <a:xfrm>
            <a:off x="2706750" y="4045475"/>
            <a:ext cx="3800100" cy="396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/>
              <a:t>CPN total de de 300m€ </a:t>
            </a:r>
          </a:p>
        </p:txBody>
      </p:sp>
      <p:sp>
        <p:nvSpPr>
          <p:cNvPr id="704" name="Google Shape;704;p46"/>
          <p:cNvSpPr txBox="1">
            <a:spLocks noGrp="1"/>
          </p:cNvSpPr>
          <p:nvPr>
            <p:ph type="title"/>
          </p:nvPr>
        </p:nvSpPr>
        <p:spPr>
          <a:xfrm>
            <a:off x="1587750" y="940196"/>
            <a:ext cx="5968500" cy="697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2M€</a:t>
            </a:r>
            <a:endParaRPr dirty="0"/>
          </a:p>
        </p:txBody>
      </p:sp>
      <p:sp>
        <p:nvSpPr>
          <p:cNvPr id="705" name="Google Shape;705;p46"/>
          <p:cNvSpPr txBox="1">
            <a:spLocks noGrp="1"/>
          </p:cNvSpPr>
          <p:nvPr>
            <p:ph type="title" idx="4"/>
          </p:nvPr>
        </p:nvSpPr>
        <p:spPr>
          <a:xfrm>
            <a:off x="1587750" y="2148443"/>
            <a:ext cx="5968500" cy="697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500m€/</a:t>
            </a:r>
            <a:r>
              <a:rPr lang="en-US" dirty="0" err="1"/>
              <a:t>ano</a:t>
            </a:r>
            <a:endParaRPr dirty="0"/>
          </a:p>
        </p:txBody>
      </p:sp>
      <p:sp>
        <p:nvSpPr>
          <p:cNvPr id="9" name="Google Shape;705;p46">
            <a:extLst>
              <a:ext uri="{FF2B5EF4-FFF2-40B4-BE49-F238E27FC236}">
                <a16:creationId xmlns:a16="http://schemas.microsoft.com/office/drawing/2014/main" id="{C51642CE-DA0E-8B41-85E5-EB35FDA78A5C}"/>
              </a:ext>
            </a:extLst>
          </p:cNvPr>
          <p:cNvSpPr txBox="1">
            <a:spLocks/>
          </p:cNvSpPr>
          <p:nvPr/>
        </p:nvSpPr>
        <p:spPr>
          <a:xfrm>
            <a:off x="1602990" y="3379194"/>
            <a:ext cx="5968500" cy="6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AC1B6"/>
              </a:buClr>
              <a:buSzPts val="4800"/>
              <a:buFont typeface="Oswald"/>
              <a:buNone/>
              <a:defRPr sz="4800" b="0" i="0" u="none" strike="noStrike" cap="none">
                <a:solidFill>
                  <a:srgbClr val="DAC1B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4800"/>
              <a:buFont typeface="Oswald"/>
              <a:buNone/>
              <a:defRPr sz="4800" b="0" i="0" u="none" strike="noStrike" cap="none">
                <a:solidFill>
                  <a:srgbClr val="52525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4800"/>
              <a:buFont typeface="Oswald"/>
              <a:buNone/>
              <a:defRPr sz="4800" b="0" i="0" u="none" strike="noStrike" cap="none">
                <a:solidFill>
                  <a:srgbClr val="52525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4800"/>
              <a:buFont typeface="Oswald"/>
              <a:buNone/>
              <a:defRPr sz="4800" b="0" i="0" u="none" strike="noStrike" cap="none">
                <a:solidFill>
                  <a:srgbClr val="52525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4800"/>
              <a:buFont typeface="Oswald"/>
              <a:buNone/>
              <a:defRPr sz="4800" b="0" i="0" u="none" strike="noStrike" cap="none">
                <a:solidFill>
                  <a:srgbClr val="52525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4800"/>
              <a:buFont typeface="Oswald"/>
              <a:buNone/>
              <a:defRPr sz="4800" b="0" i="0" u="none" strike="noStrike" cap="none">
                <a:solidFill>
                  <a:srgbClr val="52525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4800"/>
              <a:buFont typeface="Oswald"/>
              <a:buNone/>
              <a:defRPr sz="4800" b="0" i="0" u="none" strike="noStrike" cap="none">
                <a:solidFill>
                  <a:srgbClr val="52525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4800"/>
              <a:buFont typeface="Oswald"/>
              <a:buNone/>
              <a:defRPr sz="4800" b="0" i="0" u="none" strike="noStrike" cap="none">
                <a:solidFill>
                  <a:srgbClr val="52525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4800"/>
              <a:buFont typeface="Oswald"/>
              <a:buNone/>
              <a:defRPr sz="4800" b="0" i="0" u="none" strike="noStrike" cap="none">
                <a:solidFill>
                  <a:srgbClr val="52525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en-US" dirty="0"/>
              <a:t>1000€/</a:t>
            </a:r>
            <a:r>
              <a:rPr lang="en-US" dirty="0" err="1"/>
              <a:t>aluno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898084"/>
      </p:ext>
    </p:extLst>
  </p:cSld>
  <p:clrMapOvr>
    <a:masterClrMapping/>
  </p:clrMapOvr>
</p:sld>
</file>

<file path=ppt/theme/theme1.xml><?xml version="1.0" encoding="utf-8"?>
<a:theme xmlns:a="http://schemas.openxmlformats.org/drawingml/2006/main" name="Elegant Interorism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9271</TotalTime>
  <Words>4870</Words>
  <Application>Microsoft Office PowerPoint</Application>
  <PresentationFormat>Apresentação no Ecrã (16:9)</PresentationFormat>
  <Paragraphs>365</Paragraphs>
  <Slides>25</Slides>
  <Notes>25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25</vt:i4>
      </vt:variant>
    </vt:vector>
  </HeadingPairs>
  <TitlesOfParts>
    <vt:vector size="34" baseType="lpstr">
      <vt:lpstr>Arial</vt:lpstr>
      <vt:lpstr>Calibri</vt:lpstr>
      <vt:lpstr>Nunito</vt:lpstr>
      <vt:lpstr>Oswald</vt:lpstr>
      <vt:lpstr>Roboto Condensed</vt:lpstr>
      <vt:lpstr>Roboto Slab</vt:lpstr>
      <vt:lpstr>Roboto Slab Regular</vt:lpstr>
      <vt:lpstr>Tipo de letra do sistema regular</vt:lpstr>
      <vt:lpstr>Elegant Interorism</vt:lpstr>
      <vt:lpstr>PLANO DE INVESTIMENTO</vt:lpstr>
      <vt:lpstr>O PROPÓSITO PADDinvest</vt:lpstr>
      <vt:lpstr>SUMÁRIO EXECUTIVO </vt:lpstr>
      <vt:lpstr>INDICE</vt:lpstr>
      <vt:lpstr>01</vt:lpstr>
      <vt:lpstr>Os FUNDAMENTOS técnicos, jurídicos e institucionais </vt:lpstr>
      <vt:lpstr>Os FUNDAMENTOS técnicos, jurídicos e institucionais </vt:lpstr>
      <vt:lpstr>PLANO DE INVESTIMENTO planeamento da infraestrutura e recursos digitais  </vt:lpstr>
      <vt:lpstr> </vt:lpstr>
      <vt:lpstr>Conceito de Investimento</vt:lpstr>
      <vt:lpstr>EIXOS DE INVESTIMENTO DO PADDinvest</vt:lpstr>
      <vt:lpstr>VOLUME do PADDinvest no total do ORÇAMENTO</vt:lpstr>
      <vt:lpstr>O  VALOR  da educação digital  </vt:lpstr>
      <vt:lpstr>Os INSTRUMENTOS DE GESTÃO  na educação digital</vt:lpstr>
      <vt:lpstr>Os  RECURSOS HUMANOS na educação digital  </vt:lpstr>
      <vt:lpstr>ESCOLA VERDE</vt:lpstr>
      <vt:lpstr>03</vt:lpstr>
      <vt:lpstr>Programa de coFinanciamento EU</vt:lpstr>
      <vt:lpstr>Ecossistema de oportunidades de financiamento</vt:lpstr>
      <vt:lpstr>RÚBRICAS de Financiamento do PADDinvest </vt:lpstr>
      <vt:lpstr>FATORES DE RISCO  </vt:lpstr>
      <vt:lpstr> BIBLIOGRAFIA</vt:lpstr>
      <vt:lpstr>BIBLIOGRAFIA</vt:lpstr>
      <vt:lpstr>MAPA DE INVESTIMENTO   </vt:lpstr>
      <vt:lpstr>11 Junho 2021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AEGN</dc:title>
  <dc:creator>Sónia</dc:creator>
  <cp:lastModifiedBy>SÓNIA SOUSA</cp:lastModifiedBy>
  <cp:revision>171</cp:revision>
  <dcterms:modified xsi:type="dcterms:W3CDTF">2021-10-19T14:38:16Z</dcterms:modified>
</cp:coreProperties>
</file>